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8" r:id="rId4"/>
  </p:sldMasterIdLst>
  <p:notesMasterIdLst>
    <p:notesMasterId r:id="rId23"/>
  </p:notesMasterIdLst>
  <p:sldIdLst>
    <p:sldId id="256" r:id="rId5"/>
    <p:sldId id="257" r:id="rId6"/>
    <p:sldId id="258" r:id="rId7"/>
    <p:sldId id="259" r:id="rId8"/>
    <p:sldId id="260" r:id="rId9"/>
    <p:sldId id="262" r:id="rId10"/>
    <p:sldId id="276" r:id="rId11"/>
    <p:sldId id="261" r:id="rId12"/>
    <p:sldId id="263" r:id="rId13"/>
    <p:sldId id="264" r:id="rId14"/>
    <p:sldId id="265" r:id="rId15"/>
    <p:sldId id="266" r:id="rId16"/>
    <p:sldId id="267" r:id="rId17"/>
    <p:sldId id="268" r:id="rId18"/>
    <p:sldId id="274" r:id="rId19"/>
    <p:sldId id="273" r:id="rId20"/>
    <p:sldId id="275" r:id="rId21"/>
    <p:sldId id="271"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3268"/>
    <a:srgbClr val="0021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87C8C2-4C4A-4489-904F-A81F9D91692D}">
  <a:tblStyle styleId="{2487C8C2-4C4A-4489-904F-A81F9D9169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p:restoredTop sz="68457"/>
  </p:normalViewPr>
  <p:slideViewPr>
    <p:cSldViewPr snapToGrid="0">
      <p:cViewPr varScale="1">
        <p:scale>
          <a:sx n="112" d="100"/>
          <a:sy n="112" d="100"/>
        </p:scale>
        <p:origin x="146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ecochallenge.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cochallenge.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ultisolving.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cochallenge.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03400c99b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03400c99b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highlight>
                  <a:srgbClr val="FFFFFF"/>
                </a:highlight>
              </a:rPr>
              <a:t>Integrate any of these tools and activities into your slide deck, as appropriate for your unit’s unique context and needs.</a:t>
            </a:r>
            <a:endParaRPr lang="en-CA" dirty="0">
              <a:highlight>
                <a:schemeClr val="accent4"/>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As a unit (or in pairs / small groups), </a:t>
            </a:r>
            <a:r>
              <a:rPr lang="en-CA" dirty="0">
                <a:solidFill>
                  <a:srgbClr val="231F20"/>
                </a:solidFill>
                <a:highlight>
                  <a:srgbClr val="FFFFFF"/>
                </a:highlight>
              </a:rPr>
              <a:t>select a recent event that strikes you as urgent, important or interesting (e.g. skipping lunch, high staff sick time, high amount of sedentary time in the work day, poor attendance at social events, </a:t>
            </a:r>
            <a:r>
              <a:rPr lang="en-CA" dirty="0" err="1">
                <a:solidFill>
                  <a:srgbClr val="231F20"/>
                </a:solidFill>
                <a:highlight>
                  <a:srgbClr val="FFFFFF"/>
                </a:highlight>
              </a:rPr>
              <a:t>etc</a:t>
            </a:r>
            <a:r>
              <a:rPr lang="en-CA" dirty="0">
                <a:solidFill>
                  <a:srgbClr val="231F20"/>
                </a:solidFill>
                <a:highlight>
                  <a:srgbClr val="FFFFFF"/>
                </a:highlight>
              </a:rPr>
              <a:t>)   </a:t>
            </a:r>
          </a:p>
          <a:p>
            <a:pPr marL="0" lvl="0" indent="0" algn="l" rtl="0">
              <a:spcBef>
                <a:spcPts val="0"/>
              </a:spcBef>
              <a:spcAft>
                <a:spcPts val="0"/>
              </a:spcAft>
              <a:buNone/>
            </a:pPr>
            <a:endParaRPr lang="en-CA" dirty="0">
              <a:solidFill>
                <a:srgbClr val="231F20"/>
              </a:solidFill>
              <a:highlight>
                <a:srgbClr val="FFFFFF"/>
              </a:highlight>
            </a:endParaRPr>
          </a:p>
          <a:p>
            <a:pPr marL="0" lvl="0" indent="0" algn="l" rtl="0">
              <a:spcBef>
                <a:spcPts val="0"/>
              </a:spcBef>
              <a:spcAft>
                <a:spcPts val="0"/>
              </a:spcAft>
              <a:buNone/>
            </a:pPr>
            <a:r>
              <a:rPr lang="en-CA" dirty="0">
                <a:solidFill>
                  <a:srgbClr val="231F20"/>
                </a:solidFill>
                <a:highlight>
                  <a:srgbClr val="FFFFFF"/>
                </a:highlight>
              </a:rPr>
              <a:t>On a blank sheet of paper, white board, or in an online shared document, write the event (what is observable about the event) at the top of the blank iceberg and work your way down through the patterns, underlying systems and mental models, adding as many as you can think of. It can also be useful to move up and down between levels as you think more about the event.</a:t>
            </a:r>
          </a:p>
          <a:p>
            <a:pPr marL="0" lvl="0" indent="0" algn="l" rtl="0">
              <a:lnSpc>
                <a:spcPct val="122222"/>
              </a:lnSpc>
              <a:spcBef>
                <a:spcPts val="1200"/>
              </a:spcBef>
              <a:spcAft>
                <a:spcPts val="0"/>
              </a:spcAft>
              <a:buNone/>
            </a:pPr>
            <a:r>
              <a:rPr lang="en-CA" b="1" dirty="0">
                <a:solidFill>
                  <a:srgbClr val="231F20"/>
                </a:solidFill>
                <a:highlight>
                  <a:srgbClr val="FFFFFF"/>
                </a:highlight>
              </a:rPr>
              <a:t>QUESTIONS TO CONSIDER AFTER TRYING OUT THE ICEBERG MODEL</a:t>
            </a:r>
          </a:p>
          <a:p>
            <a:pPr marL="457200" lvl="0" indent="-298450" algn="l" rtl="0">
              <a:lnSpc>
                <a:spcPct val="115000"/>
              </a:lnSpc>
              <a:spcBef>
                <a:spcPts val="1200"/>
              </a:spcBef>
              <a:spcAft>
                <a:spcPts val="0"/>
              </a:spcAft>
              <a:buClr>
                <a:srgbClr val="231F20"/>
              </a:buClr>
              <a:buSzPts val="1100"/>
              <a:buAutoNum type="arabicPeriod"/>
            </a:pPr>
            <a:r>
              <a:rPr lang="en-CA" dirty="0">
                <a:solidFill>
                  <a:srgbClr val="231F20"/>
                </a:solidFill>
                <a:highlight>
                  <a:srgbClr val="FFFFFF"/>
                </a:highlight>
              </a:rPr>
              <a:t>Does the iceberg model help broaden your perspective? If so, how might this new perspective be helpful?</a:t>
            </a:r>
          </a:p>
          <a:p>
            <a:pPr marL="457200" lvl="0" indent="-298450" algn="l" rtl="0">
              <a:lnSpc>
                <a:spcPct val="115000"/>
              </a:lnSpc>
              <a:spcBef>
                <a:spcPts val="0"/>
              </a:spcBef>
              <a:spcAft>
                <a:spcPts val="0"/>
              </a:spcAft>
              <a:buClr>
                <a:srgbClr val="231F20"/>
              </a:buClr>
              <a:buSzPts val="1100"/>
              <a:buAutoNum type="arabicPeriod"/>
            </a:pPr>
            <a:r>
              <a:rPr lang="en-CA" dirty="0">
                <a:solidFill>
                  <a:srgbClr val="231F20"/>
                </a:solidFill>
                <a:highlight>
                  <a:srgbClr val="FFFFFF"/>
                </a:highlight>
              </a:rPr>
              <a:t>Consider the concept of entry, or “leverage” points. These are points at which to intervene in a system that could lead to systemic transformation. Does the exercise show you any new entry points at which you are inspired to intervene?</a:t>
            </a:r>
          </a:p>
          <a:p>
            <a:pPr marL="457200" lvl="0" indent="-298450" algn="l" rtl="0">
              <a:lnSpc>
                <a:spcPct val="115000"/>
              </a:lnSpc>
              <a:spcBef>
                <a:spcPts val="0"/>
              </a:spcBef>
              <a:spcAft>
                <a:spcPts val="0"/>
              </a:spcAft>
              <a:buClr>
                <a:srgbClr val="231F20"/>
              </a:buClr>
              <a:buSzPts val="1100"/>
              <a:buAutoNum type="arabicPeriod"/>
            </a:pPr>
            <a:r>
              <a:rPr lang="en-CA" dirty="0">
                <a:solidFill>
                  <a:srgbClr val="231F20"/>
                </a:solidFill>
                <a:highlight>
                  <a:srgbClr val="FFFFFF"/>
                </a:highlight>
              </a:rPr>
              <a:t>What issues that have frustrated you might be interesting to analyze with the Iceberg Model?</a:t>
            </a:r>
          </a:p>
          <a:p>
            <a:pPr marL="0" lvl="0" indent="0" algn="l" rtl="0">
              <a:lnSpc>
                <a:spcPct val="115000"/>
              </a:lnSpc>
              <a:spcBef>
                <a:spcPts val="1200"/>
              </a:spcBef>
              <a:spcAft>
                <a:spcPts val="0"/>
              </a:spcAft>
              <a:buNone/>
            </a:pPr>
            <a:endParaRPr lang="en-CA" dirty="0">
              <a:solidFill>
                <a:srgbClr val="231F20"/>
              </a:solidFill>
              <a:highlight>
                <a:srgbClr val="FFFFFF"/>
              </a:highlight>
            </a:endParaRPr>
          </a:p>
          <a:p>
            <a:pPr marL="0" lvl="0" indent="0" algn="l" rtl="0">
              <a:lnSpc>
                <a:spcPct val="115000"/>
              </a:lnSpc>
              <a:spcBef>
                <a:spcPts val="1200"/>
              </a:spcBef>
              <a:spcAft>
                <a:spcPts val="0"/>
              </a:spcAft>
              <a:buNone/>
            </a:pPr>
            <a:r>
              <a:rPr lang="en-CA" dirty="0">
                <a:solidFill>
                  <a:srgbClr val="231F20"/>
                </a:solidFill>
                <a:highlight>
                  <a:srgbClr val="FFFFFF"/>
                </a:highlight>
              </a:rPr>
              <a:t>Credit to </a:t>
            </a:r>
            <a:r>
              <a:rPr lang="en-CA" u="sng" dirty="0">
                <a:solidFill>
                  <a:schemeClr val="hlink"/>
                </a:solidFill>
                <a:highlight>
                  <a:srgbClr val="FFFFFF"/>
                </a:highlight>
                <a:hlinkClick r:id="rId3"/>
              </a:rPr>
              <a:t>www.ecochallenge.org</a:t>
            </a:r>
            <a:r>
              <a:rPr lang="en-CA" dirty="0">
                <a:solidFill>
                  <a:srgbClr val="231F20"/>
                </a:solidFill>
                <a:highlight>
                  <a:srgbClr val="FFFFFF"/>
                </a:highlight>
              </a:rPr>
              <a:t>   </a:t>
            </a:r>
          </a:p>
        </p:txBody>
      </p:sp>
    </p:spTree>
    <p:extLst>
      <p:ext uri="{BB962C8B-B14F-4D97-AF65-F5344CB8AC3E}">
        <p14:creationId xmlns:p14="http://schemas.microsoft.com/office/powerpoint/2010/main" val="1208480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solidFill>
                  <a:srgbClr val="231F20"/>
                </a:solidFill>
                <a:highlight>
                  <a:schemeClr val="lt1"/>
                </a:highlight>
              </a:rPr>
              <a:t>Credit to: </a:t>
            </a:r>
            <a:r>
              <a:rPr lang="en-CA" u="sng" dirty="0">
                <a:solidFill>
                  <a:schemeClr val="hlink"/>
                </a:solidFill>
                <a:highlight>
                  <a:schemeClr val="lt1"/>
                </a:highlight>
                <a:hlinkClick r:id="rId3"/>
              </a:rPr>
              <a:t>www.ecochallenge.org</a:t>
            </a:r>
            <a:r>
              <a:rPr lang="en-CA" dirty="0">
                <a:solidFill>
                  <a:srgbClr val="231F20"/>
                </a:solidFill>
                <a:highlight>
                  <a:schemeClr val="lt1"/>
                </a:highlight>
              </a:rPr>
              <a:t> </a:t>
            </a:r>
            <a:endParaRPr lang="en-CA" dirty="0"/>
          </a:p>
        </p:txBody>
      </p:sp>
    </p:spTree>
    <p:extLst>
      <p:ext uri="{BB962C8B-B14F-4D97-AF65-F5344CB8AC3E}">
        <p14:creationId xmlns:p14="http://schemas.microsoft.com/office/powerpoint/2010/main" val="1720034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Note to facilitator:</a:t>
            </a:r>
          </a:p>
          <a:p>
            <a:pPr marL="171450" lvl="0" indent="-171450" algn="l" rtl="0">
              <a:spcBef>
                <a:spcPts val="0"/>
              </a:spcBef>
              <a:spcAft>
                <a:spcPts val="0"/>
              </a:spcAft>
              <a:buClr>
                <a:schemeClr val="dk1"/>
              </a:buClr>
              <a:buSzPts val="1200"/>
              <a:buFont typeface="Arial"/>
              <a:buChar char="•"/>
            </a:pPr>
            <a:r>
              <a:rPr lang="en-CA" dirty="0"/>
              <a:t>This activity can be a useful icebreaker / opening activity.</a:t>
            </a:r>
          </a:p>
          <a:p>
            <a:pPr marL="171450" lvl="0" indent="-171450" algn="l" rtl="0">
              <a:spcBef>
                <a:spcPts val="0"/>
              </a:spcBef>
              <a:spcAft>
                <a:spcPts val="0"/>
              </a:spcAft>
              <a:buClr>
                <a:schemeClr val="dk1"/>
              </a:buClr>
              <a:buSzPts val="1200"/>
              <a:buFont typeface="Arial"/>
              <a:buChar char="•"/>
            </a:pPr>
            <a:r>
              <a:rPr lang="en-CA" dirty="0"/>
              <a:t>The activity allows participants to tune in to their own emotional state and that of others, and it can also bring participants into conversation.  </a:t>
            </a:r>
          </a:p>
          <a:p>
            <a:pPr marL="171450" lvl="0" indent="-171450" algn="l" rtl="0">
              <a:spcBef>
                <a:spcPts val="0"/>
              </a:spcBef>
              <a:spcAft>
                <a:spcPts val="0"/>
              </a:spcAft>
              <a:buClr>
                <a:schemeClr val="dk1"/>
              </a:buClr>
              <a:buSzPts val="1200"/>
              <a:buFont typeface="Arial"/>
              <a:buChar char="•"/>
            </a:pPr>
            <a:r>
              <a:rPr lang="en-CA" dirty="0"/>
              <a:t>This activity is designed to help facilitate discussion around mental health and guide employees toward a deeper understanding of moods and emotions through “mood labelling”. </a:t>
            </a:r>
          </a:p>
          <a:p>
            <a:pPr marL="171450" lvl="0" indent="-171450" algn="l" rtl="0">
              <a:spcBef>
                <a:spcPts val="0"/>
              </a:spcBef>
              <a:spcAft>
                <a:spcPts val="0"/>
              </a:spcAft>
              <a:buClr>
                <a:schemeClr val="dk1"/>
              </a:buClr>
              <a:buSzPts val="1200"/>
              <a:buFont typeface="Arial"/>
              <a:buChar char="•"/>
            </a:pPr>
            <a:r>
              <a:rPr lang="en-CA" dirty="0"/>
              <a:t>Open the meeting with a roundtable, with each participant sharing their mood and speaking to it briefly. </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Time commitment: 10-15 minutes depending on the number of participants</a:t>
            </a:r>
          </a:p>
        </p:txBody>
      </p:sp>
    </p:spTree>
    <p:extLst>
      <p:ext uri="{BB962C8B-B14F-4D97-AF65-F5344CB8AC3E}">
        <p14:creationId xmlns:p14="http://schemas.microsoft.com/office/powerpoint/2010/main" val="756833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CA" dirty="0"/>
          </a:p>
        </p:txBody>
      </p:sp>
    </p:spTree>
    <p:extLst>
      <p:ext uri="{BB962C8B-B14F-4D97-AF65-F5344CB8AC3E}">
        <p14:creationId xmlns:p14="http://schemas.microsoft.com/office/powerpoint/2010/main" val="2445831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CA" dirty="0"/>
          </a:p>
        </p:txBody>
      </p:sp>
    </p:spTree>
    <p:extLst>
      <p:ext uri="{BB962C8B-B14F-4D97-AF65-F5344CB8AC3E}">
        <p14:creationId xmlns:p14="http://schemas.microsoft.com/office/powerpoint/2010/main" val="1416205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p>
        </p:txBody>
      </p:sp>
    </p:spTree>
    <p:extLst>
      <p:ext uri="{BB962C8B-B14F-4D97-AF65-F5344CB8AC3E}">
        <p14:creationId xmlns:p14="http://schemas.microsoft.com/office/powerpoint/2010/main" val="4253005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Choosing which actions to prioritize may be challenging, especially with larger groups. If you run into challenges, this tool can help determine where teammates are on the gradient and how you can move forward together. Overall, remember that small actions are better than no action at all. What action </a:t>
            </a:r>
            <a:r>
              <a:rPr lang="en-CA" i="1" dirty="0"/>
              <a:t>can</a:t>
            </a:r>
            <a:r>
              <a:rPr lang="en-CA" dirty="0"/>
              <a:t> you agree to do next?</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Refer to the Toolkit Facilitator’s Guide </a:t>
            </a:r>
            <a:r>
              <a:rPr lang="en-CA" dirty="0">
                <a:highlight>
                  <a:srgbClr val="D9D2E9"/>
                </a:highlight>
              </a:rPr>
              <a:t>(confirm naming / link)</a:t>
            </a:r>
            <a:r>
              <a:rPr lang="en-CA" dirty="0"/>
              <a:t> for more considerations, such as power dynamics.</a:t>
            </a:r>
          </a:p>
        </p:txBody>
      </p:sp>
    </p:spTree>
    <p:extLst>
      <p:ext uri="{BB962C8B-B14F-4D97-AF65-F5344CB8AC3E}">
        <p14:creationId xmlns:p14="http://schemas.microsoft.com/office/powerpoint/2010/main" val="3629123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Note to facilitator: </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Choose which tools and activities you wish to use and integrate them into your main slide deck</a:t>
            </a:r>
          </a:p>
        </p:txBody>
      </p:sp>
    </p:spTree>
    <p:extLst>
      <p:ext uri="{BB962C8B-B14F-4D97-AF65-F5344CB8AC3E}">
        <p14:creationId xmlns:p14="http://schemas.microsoft.com/office/powerpoint/2010/main" val="255655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t>The </a:t>
            </a:r>
            <a:r>
              <a:rPr lang="en-CA" dirty="0" err="1"/>
              <a:t>multisolving</a:t>
            </a:r>
            <a:r>
              <a:rPr lang="en-CA" dirty="0"/>
              <a:t> tool has been adapted from </a:t>
            </a:r>
            <a:r>
              <a:rPr lang="en-CA" u="sng" dirty="0">
                <a:solidFill>
                  <a:schemeClr val="hlink"/>
                </a:solidFill>
                <a:hlinkClick r:id="rId3"/>
              </a:rPr>
              <a:t>www.multisolving.org</a:t>
            </a:r>
            <a:r>
              <a:rPr lang="en-CA" dirty="0"/>
              <a:t>.</a:t>
            </a:r>
          </a:p>
          <a:p>
            <a:pPr marL="0" lvl="0" indent="0" algn="l" rtl="0">
              <a:spcBef>
                <a:spcPts val="0"/>
              </a:spcBef>
              <a:spcAft>
                <a:spcPts val="0"/>
              </a:spcAft>
              <a:buNone/>
            </a:pPr>
            <a:r>
              <a:rPr lang="en-CA" dirty="0">
                <a:solidFill>
                  <a:schemeClr val="dk1"/>
                </a:solidFill>
              </a:rPr>
              <a:t>If you wish to learn more about </a:t>
            </a:r>
            <a:r>
              <a:rPr lang="en-CA" dirty="0" err="1">
                <a:solidFill>
                  <a:schemeClr val="dk1"/>
                </a:solidFill>
              </a:rPr>
              <a:t>multisolving</a:t>
            </a:r>
            <a:r>
              <a:rPr lang="en-CA" dirty="0">
                <a:solidFill>
                  <a:schemeClr val="dk1"/>
                </a:solidFill>
              </a:rPr>
              <a:t>, there are many webinars available at the </a:t>
            </a:r>
            <a:r>
              <a:rPr lang="en-CA" dirty="0" err="1">
                <a:solidFill>
                  <a:schemeClr val="dk1"/>
                </a:solidFill>
              </a:rPr>
              <a:t>Multisolving</a:t>
            </a:r>
            <a:r>
              <a:rPr lang="en-CA" dirty="0">
                <a:solidFill>
                  <a:schemeClr val="dk1"/>
                </a:solidFill>
              </a:rPr>
              <a:t> Institute’s website above.</a:t>
            </a:r>
          </a:p>
          <a:p>
            <a:pPr marL="0" lvl="0" indent="0" algn="l" rtl="0">
              <a:spcBef>
                <a:spcPts val="0"/>
              </a:spcBef>
              <a:spcAft>
                <a:spcPts val="0"/>
              </a:spcAft>
              <a:buClr>
                <a:schemeClr val="dk1"/>
              </a:buClr>
              <a:buSzPts val="1100"/>
              <a:buFont typeface="Arial"/>
              <a:buNone/>
            </a:pPr>
            <a:endParaRPr lang="en-CA" dirty="0">
              <a:solidFill>
                <a:schemeClr val="dk1"/>
              </a:solidFill>
            </a:endParaRPr>
          </a:p>
          <a:p>
            <a:pPr marL="0" lvl="0" indent="0" algn="l" rtl="0">
              <a:spcBef>
                <a:spcPts val="0"/>
              </a:spcBef>
              <a:spcAft>
                <a:spcPts val="0"/>
              </a:spcAft>
              <a:buNone/>
            </a:pPr>
            <a:r>
              <a:rPr lang="en-CA" dirty="0"/>
              <a:t>The next few slides provide:</a:t>
            </a:r>
          </a:p>
          <a:p>
            <a:pPr marL="457200" lvl="0" indent="-298450" algn="l" rtl="0">
              <a:spcBef>
                <a:spcPts val="0"/>
              </a:spcBef>
              <a:spcAft>
                <a:spcPts val="0"/>
              </a:spcAft>
              <a:buSzPts val="1100"/>
              <a:buChar char="-"/>
            </a:pPr>
            <a:r>
              <a:rPr lang="en-CA" dirty="0"/>
              <a:t>A template</a:t>
            </a:r>
          </a:p>
          <a:p>
            <a:pPr marL="457200" lvl="0" indent="-298450" algn="l" rtl="0">
              <a:spcBef>
                <a:spcPts val="0"/>
              </a:spcBef>
              <a:spcAft>
                <a:spcPts val="0"/>
              </a:spcAft>
              <a:buSzPts val="1100"/>
              <a:buChar char="-"/>
            </a:pPr>
            <a:r>
              <a:rPr lang="en-CA" dirty="0"/>
              <a:t>2 examples of how the </a:t>
            </a:r>
            <a:r>
              <a:rPr lang="en-CA" dirty="0" err="1"/>
              <a:t>multisolving</a:t>
            </a:r>
            <a:r>
              <a:rPr lang="en-CA" dirty="0"/>
              <a:t> flower has been used</a:t>
            </a:r>
          </a:p>
        </p:txBody>
      </p:sp>
    </p:spTree>
    <p:extLst>
      <p:ext uri="{BB962C8B-B14F-4D97-AF65-F5344CB8AC3E}">
        <p14:creationId xmlns:p14="http://schemas.microsoft.com/office/powerpoint/2010/main" val="924894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solidFill>
                  <a:schemeClr val="dk1"/>
                </a:solidFill>
              </a:rPr>
              <a:t>How to use the </a:t>
            </a:r>
            <a:r>
              <a:rPr lang="en-CA" dirty="0" err="1">
                <a:solidFill>
                  <a:schemeClr val="dk1"/>
                </a:solidFill>
              </a:rPr>
              <a:t>multisolving</a:t>
            </a:r>
            <a:r>
              <a:rPr lang="en-CA" dirty="0">
                <a:solidFill>
                  <a:schemeClr val="dk1"/>
                </a:solidFill>
              </a:rPr>
              <a:t> flower when planning your project or initiative:</a:t>
            </a:r>
          </a:p>
          <a:p>
            <a:pPr marL="0" lvl="0" indent="0" algn="l" rtl="0">
              <a:spcBef>
                <a:spcPts val="0"/>
              </a:spcBef>
              <a:spcAft>
                <a:spcPts val="0"/>
              </a:spcAft>
              <a:buNone/>
            </a:pPr>
            <a:endParaRPr lang="en-CA" dirty="0">
              <a:solidFill>
                <a:schemeClr val="dk1"/>
              </a:solidFill>
            </a:endParaRPr>
          </a:p>
          <a:p>
            <a:pPr marL="0" lvl="0" indent="0" algn="l" rtl="0">
              <a:spcBef>
                <a:spcPts val="0"/>
              </a:spcBef>
              <a:spcAft>
                <a:spcPts val="0"/>
              </a:spcAft>
              <a:buNone/>
            </a:pPr>
            <a:r>
              <a:rPr lang="en-CA" b="1" dirty="0">
                <a:solidFill>
                  <a:schemeClr val="dk1"/>
                </a:solidFill>
              </a:rPr>
              <a:t>Co-benefit assessment</a:t>
            </a:r>
          </a:p>
          <a:p>
            <a:pPr marL="457200" lvl="0" indent="-298450" algn="l" rtl="0">
              <a:spcBef>
                <a:spcPts val="0"/>
              </a:spcBef>
              <a:spcAft>
                <a:spcPts val="0"/>
              </a:spcAft>
              <a:buClr>
                <a:schemeClr val="dk1"/>
              </a:buClr>
              <a:buSzPts val="1100"/>
              <a:buChar char="-"/>
            </a:pPr>
            <a:r>
              <a:rPr lang="en-CA" dirty="0">
                <a:solidFill>
                  <a:schemeClr val="dk1"/>
                </a:solidFill>
              </a:rPr>
              <a:t>Place your project name at the center</a:t>
            </a:r>
          </a:p>
          <a:p>
            <a:pPr marL="457200" lvl="0" indent="-298450" algn="l" rtl="0">
              <a:spcBef>
                <a:spcPts val="0"/>
              </a:spcBef>
              <a:spcAft>
                <a:spcPts val="0"/>
              </a:spcAft>
              <a:buClr>
                <a:schemeClr val="dk1"/>
              </a:buClr>
              <a:buSzPts val="1100"/>
              <a:buChar char="-"/>
            </a:pPr>
            <a:r>
              <a:rPr lang="en-CA" dirty="0">
                <a:solidFill>
                  <a:schemeClr val="dk1"/>
                </a:solidFill>
              </a:rPr>
              <a:t>For each petal, consider if your project or initiative is advancing this element </a:t>
            </a:r>
          </a:p>
          <a:p>
            <a:pPr marL="457200" lvl="0" indent="-298450" algn="l" rtl="0">
              <a:spcBef>
                <a:spcPts val="0"/>
              </a:spcBef>
              <a:spcAft>
                <a:spcPts val="0"/>
              </a:spcAft>
              <a:buClr>
                <a:schemeClr val="dk1"/>
              </a:buClr>
              <a:buSzPts val="1100"/>
              <a:buChar char="-"/>
            </a:pPr>
            <a:r>
              <a:rPr lang="en-CA" dirty="0">
                <a:solidFill>
                  <a:schemeClr val="dk1"/>
                </a:solidFill>
              </a:rPr>
              <a:t>If your project is advancing that petal, capture a few points about how it is doing so</a:t>
            </a:r>
          </a:p>
          <a:p>
            <a:pPr marL="457200" lvl="0" indent="-298450" algn="l" rtl="0">
              <a:spcBef>
                <a:spcPts val="0"/>
              </a:spcBef>
              <a:spcAft>
                <a:spcPts val="0"/>
              </a:spcAft>
              <a:buClr>
                <a:schemeClr val="dk1"/>
              </a:buClr>
              <a:buSzPts val="1100"/>
              <a:buChar char="-"/>
            </a:pPr>
            <a:r>
              <a:rPr lang="en-CA" dirty="0">
                <a:solidFill>
                  <a:schemeClr val="dk1"/>
                </a:solidFill>
              </a:rPr>
              <a:t>If your project is not advancing that petal, consider if there are ways you can adjust your approach to advance the petal. (Refer to UBC’s Plans and Strategies such as the Indigenous Strategic Plan and Inclusion Action Plan, and their self-assessment tools for opportunities)</a:t>
            </a:r>
          </a:p>
          <a:p>
            <a:pPr marL="457200" lvl="0" indent="-298450" algn="l" rtl="0">
              <a:spcBef>
                <a:spcPts val="0"/>
              </a:spcBef>
              <a:spcAft>
                <a:spcPts val="0"/>
              </a:spcAft>
              <a:buClr>
                <a:schemeClr val="dk1"/>
              </a:buClr>
              <a:buSzPts val="1100"/>
              <a:buChar char="-"/>
            </a:pPr>
            <a:r>
              <a:rPr lang="en-CA" dirty="0">
                <a:solidFill>
                  <a:schemeClr val="dk1"/>
                </a:solidFill>
              </a:rPr>
              <a:t>If there are no opportunities, note “Not advancing this theme” </a:t>
            </a:r>
          </a:p>
          <a:p>
            <a:pPr marL="0" lvl="0" indent="0" algn="l" rtl="0">
              <a:spcBef>
                <a:spcPts val="0"/>
              </a:spcBef>
              <a:spcAft>
                <a:spcPts val="0"/>
              </a:spcAft>
              <a:buNone/>
            </a:pPr>
            <a:endParaRPr lang="en-CA" dirty="0">
              <a:solidFill>
                <a:schemeClr val="dk1"/>
              </a:solidFill>
            </a:endParaRPr>
          </a:p>
          <a:p>
            <a:pPr marL="0" lvl="0" indent="0" algn="l" rtl="0">
              <a:spcBef>
                <a:spcPts val="0"/>
              </a:spcBef>
              <a:spcAft>
                <a:spcPts val="0"/>
              </a:spcAft>
              <a:buNone/>
            </a:pPr>
            <a:r>
              <a:rPr lang="en-CA" dirty="0">
                <a:solidFill>
                  <a:schemeClr val="dk1"/>
                </a:solidFill>
              </a:rPr>
              <a:t>OR </a:t>
            </a:r>
            <a:r>
              <a:rPr lang="en-CA" b="1" dirty="0">
                <a:solidFill>
                  <a:schemeClr val="dk1"/>
                </a:solidFill>
              </a:rPr>
              <a:t>Barrier assessment</a:t>
            </a:r>
          </a:p>
          <a:p>
            <a:pPr marL="457200" lvl="0" indent="-298450" algn="l" rtl="0">
              <a:spcBef>
                <a:spcPts val="0"/>
              </a:spcBef>
              <a:spcAft>
                <a:spcPts val="0"/>
              </a:spcAft>
              <a:buClr>
                <a:schemeClr val="dk1"/>
              </a:buClr>
              <a:buSzPts val="1100"/>
              <a:buChar char="-"/>
            </a:pPr>
            <a:r>
              <a:rPr lang="en-CA" dirty="0">
                <a:solidFill>
                  <a:schemeClr val="dk1"/>
                </a:solidFill>
              </a:rPr>
              <a:t>Place your project name at the center</a:t>
            </a:r>
          </a:p>
          <a:p>
            <a:pPr marL="457200" lvl="0" indent="-298450" algn="l" rtl="0">
              <a:spcBef>
                <a:spcPts val="0"/>
              </a:spcBef>
              <a:spcAft>
                <a:spcPts val="0"/>
              </a:spcAft>
              <a:buClr>
                <a:schemeClr val="dk1"/>
              </a:buClr>
              <a:buSzPts val="1100"/>
              <a:buChar char="-"/>
            </a:pPr>
            <a:r>
              <a:rPr lang="en-CA" dirty="0">
                <a:solidFill>
                  <a:schemeClr val="dk1"/>
                </a:solidFill>
              </a:rPr>
              <a:t>For each petal, consider if there are any ways your approach could be presenting barriers to the various petals.</a:t>
            </a:r>
          </a:p>
          <a:p>
            <a:pPr marL="457200" lvl="0" indent="-298450" algn="l" rtl="0">
              <a:spcBef>
                <a:spcPts val="0"/>
              </a:spcBef>
              <a:spcAft>
                <a:spcPts val="0"/>
              </a:spcAft>
              <a:buClr>
                <a:schemeClr val="dk1"/>
              </a:buClr>
              <a:buSzPts val="1100"/>
              <a:buChar char="-"/>
            </a:pPr>
            <a:r>
              <a:rPr lang="en-CA" dirty="0">
                <a:solidFill>
                  <a:schemeClr val="dk1"/>
                </a:solidFill>
              </a:rPr>
              <a:t>If your project presents any potential barriers to that petal, capture a few points about how in the space provided. </a:t>
            </a:r>
          </a:p>
          <a:p>
            <a:pPr marL="457200" lvl="0" indent="-298450" algn="l" rtl="0">
              <a:spcBef>
                <a:spcPts val="0"/>
              </a:spcBef>
              <a:spcAft>
                <a:spcPts val="0"/>
              </a:spcAft>
              <a:buClr>
                <a:schemeClr val="dk1"/>
              </a:buClr>
              <a:buSzPts val="1100"/>
              <a:buChar char="-"/>
            </a:pPr>
            <a:r>
              <a:rPr lang="en-CA" b="1" dirty="0">
                <a:solidFill>
                  <a:schemeClr val="dk1"/>
                </a:solidFill>
              </a:rPr>
              <a:t>If your project has any barriers, consider if there are ways you can adjust your approach to reduce or remove the barriers.</a:t>
            </a:r>
          </a:p>
          <a:p>
            <a:pPr marL="457200" lvl="0" indent="-298450" algn="l" rtl="0">
              <a:spcBef>
                <a:spcPts val="0"/>
              </a:spcBef>
              <a:spcAft>
                <a:spcPts val="0"/>
              </a:spcAft>
              <a:buClr>
                <a:schemeClr val="dk1"/>
              </a:buClr>
              <a:buSzPts val="1100"/>
              <a:buChar char="-"/>
            </a:pPr>
            <a:r>
              <a:rPr lang="en-CA" dirty="0">
                <a:solidFill>
                  <a:schemeClr val="dk1"/>
                </a:solidFill>
              </a:rPr>
              <a:t>If there are no barriers, note “No barriers” </a:t>
            </a:r>
          </a:p>
        </p:txBody>
      </p:sp>
    </p:spTree>
    <p:extLst>
      <p:ext uri="{BB962C8B-B14F-4D97-AF65-F5344CB8AC3E}">
        <p14:creationId xmlns:p14="http://schemas.microsoft.com/office/powerpoint/2010/main" val="371789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solidFill>
                  <a:schemeClr val="dk1"/>
                </a:solidFill>
              </a:rPr>
              <a:t>Notice here, the group that used this tool changed one of the petals to suit their needs (Employee Experience changed to Economic). </a:t>
            </a:r>
          </a:p>
          <a:p>
            <a:pPr marL="0" lvl="0" indent="0" algn="l" rtl="0">
              <a:spcBef>
                <a:spcPts val="0"/>
              </a:spcBef>
              <a:spcAft>
                <a:spcPts val="0"/>
              </a:spcAft>
              <a:buNone/>
            </a:pPr>
            <a:endParaRPr lang="en-CA" dirty="0"/>
          </a:p>
          <a:p>
            <a:pPr marL="0" lvl="0" indent="0" algn="l" rtl="0">
              <a:spcBef>
                <a:spcPts val="0"/>
              </a:spcBef>
              <a:spcAft>
                <a:spcPts val="0"/>
              </a:spcAft>
              <a:buClr>
                <a:schemeClr val="dk1"/>
              </a:buClr>
              <a:buSzPts val="1100"/>
              <a:buFont typeface="Arial"/>
              <a:buNone/>
            </a:pPr>
            <a:r>
              <a:rPr lang="en-CA" b="1" dirty="0">
                <a:solidFill>
                  <a:schemeClr val="dk1"/>
                </a:solidFill>
              </a:rPr>
              <a:t>How to use the </a:t>
            </a:r>
            <a:r>
              <a:rPr lang="en-CA" b="1" dirty="0" err="1">
                <a:solidFill>
                  <a:schemeClr val="dk1"/>
                </a:solidFill>
              </a:rPr>
              <a:t>Multisolving</a:t>
            </a:r>
            <a:r>
              <a:rPr lang="en-CA" b="1" dirty="0">
                <a:solidFill>
                  <a:schemeClr val="dk1"/>
                </a:solidFill>
              </a:rPr>
              <a:t> Flower for a Co-benefit assessment</a:t>
            </a:r>
          </a:p>
          <a:p>
            <a:pPr marL="457200" lvl="0" indent="-298450" algn="l" rtl="0">
              <a:spcBef>
                <a:spcPts val="0"/>
              </a:spcBef>
              <a:spcAft>
                <a:spcPts val="0"/>
              </a:spcAft>
              <a:buClr>
                <a:schemeClr val="dk1"/>
              </a:buClr>
              <a:buSzPts val="1100"/>
              <a:buChar char="-"/>
            </a:pPr>
            <a:r>
              <a:rPr lang="en-CA" dirty="0">
                <a:solidFill>
                  <a:schemeClr val="dk1"/>
                </a:solidFill>
              </a:rPr>
              <a:t>Place your project name at the center</a:t>
            </a:r>
          </a:p>
          <a:p>
            <a:pPr marL="457200" lvl="0" indent="-298450" algn="l" rtl="0">
              <a:spcBef>
                <a:spcPts val="0"/>
              </a:spcBef>
              <a:spcAft>
                <a:spcPts val="0"/>
              </a:spcAft>
              <a:buClr>
                <a:schemeClr val="dk1"/>
              </a:buClr>
              <a:buSzPts val="1100"/>
              <a:buChar char="-"/>
            </a:pPr>
            <a:r>
              <a:rPr lang="en-CA" dirty="0">
                <a:solidFill>
                  <a:schemeClr val="dk1"/>
                </a:solidFill>
              </a:rPr>
              <a:t>For each petal, consider if your project or initiative is advancing this element </a:t>
            </a:r>
          </a:p>
          <a:p>
            <a:pPr marL="457200" lvl="0" indent="-298450" algn="l" rtl="0">
              <a:spcBef>
                <a:spcPts val="0"/>
              </a:spcBef>
              <a:spcAft>
                <a:spcPts val="0"/>
              </a:spcAft>
              <a:buClr>
                <a:schemeClr val="dk1"/>
              </a:buClr>
              <a:buSzPts val="1100"/>
              <a:buChar char="-"/>
            </a:pPr>
            <a:r>
              <a:rPr lang="en-CA" dirty="0">
                <a:solidFill>
                  <a:schemeClr val="dk1"/>
                </a:solidFill>
              </a:rPr>
              <a:t>If your project is advancing that petal, capture a few points about how it is doing so</a:t>
            </a:r>
          </a:p>
          <a:p>
            <a:pPr marL="457200" lvl="0" indent="-298450" algn="l" rtl="0">
              <a:spcBef>
                <a:spcPts val="0"/>
              </a:spcBef>
              <a:spcAft>
                <a:spcPts val="0"/>
              </a:spcAft>
              <a:buClr>
                <a:schemeClr val="dk1"/>
              </a:buClr>
              <a:buSzPts val="1100"/>
              <a:buChar char="-"/>
            </a:pPr>
            <a:r>
              <a:rPr lang="en-CA" dirty="0">
                <a:solidFill>
                  <a:schemeClr val="dk1"/>
                </a:solidFill>
              </a:rPr>
              <a:t>If your project is not advancing that petal, consider if there are ways you can adjust your approach to advance the petal. (Refer to UBC’s Plans and Strategies such as the Indigenous Strategic Plan and Inclusion Action Plan, and their self-assessment tools for opportunities)</a:t>
            </a:r>
          </a:p>
          <a:p>
            <a:pPr marL="457200" lvl="0" indent="-298450" algn="l" rtl="0">
              <a:spcBef>
                <a:spcPts val="0"/>
              </a:spcBef>
              <a:spcAft>
                <a:spcPts val="0"/>
              </a:spcAft>
              <a:buClr>
                <a:schemeClr val="dk1"/>
              </a:buClr>
              <a:buSzPts val="1100"/>
              <a:buChar char="-"/>
            </a:pPr>
            <a:r>
              <a:rPr lang="en-CA" dirty="0">
                <a:solidFill>
                  <a:schemeClr val="dk1"/>
                </a:solidFill>
              </a:rPr>
              <a:t>If there are no opportunities, note “Not advancing this theme” </a:t>
            </a:r>
            <a:endParaRPr lang="en-CA" dirty="0"/>
          </a:p>
        </p:txBody>
      </p:sp>
    </p:spTree>
    <p:extLst>
      <p:ext uri="{BB962C8B-B14F-4D97-AF65-F5344CB8AC3E}">
        <p14:creationId xmlns:p14="http://schemas.microsoft.com/office/powerpoint/2010/main" val="1084700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solidFill>
                  <a:schemeClr val="dk1"/>
                </a:solidFill>
              </a:rPr>
              <a:t>How to use the </a:t>
            </a:r>
            <a:r>
              <a:rPr lang="en-CA" dirty="0" err="1">
                <a:solidFill>
                  <a:schemeClr val="dk1"/>
                </a:solidFill>
              </a:rPr>
              <a:t>multisolving</a:t>
            </a:r>
            <a:r>
              <a:rPr lang="en-CA" dirty="0">
                <a:solidFill>
                  <a:schemeClr val="dk1"/>
                </a:solidFill>
              </a:rPr>
              <a:t> flower when planning your project or initiative:</a:t>
            </a:r>
          </a:p>
          <a:p>
            <a:pPr marL="0" lvl="0" indent="0" algn="l" rtl="0">
              <a:spcBef>
                <a:spcPts val="0"/>
              </a:spcBef>
              <a:spcAft>
                <a:spcPts val="0"/>
              </a:spcAft>
              <a:buNone/>
            </a:pPr>
            <a:endParaRPr lang="en-CA" dirty="0">
              <a:solidFill>
                <a:schemeClr val="dk1"/>
              </a:solidFill>
            </a:endParaRPr>
          </a:p>
          <a:p>
            <a:pPr marL="0" lvl="0" indent="0" algn="l" rtl="0">
              <a:spcBef>
                <a:spcPts val="0"/>
              </a:spcBef>
              <a:spcAft>
                <a:spcPts val="0"/>
              </a:spcAft>
              <a:buNone/>
            </a:pPr>
            <a:endParaRPr lang="en-CA" dirty="0">
              <a:solidFill>
                <a:schemeClr val="dk1"/>
              </a:solidFill>
            </a:endParaRPr>
          </a:p>
          <a:p>
            <a:pPr marL="0" lvl="0" indent="0" algn="l" rtl="0">
              <a:spcBef>
                <a:spcPts val="0"/>
              </a:spcBef>
              <a:spcAft>
                <a:spcPts val="0"/>
              </a:spcAft>
              <a:buNone/>
            </a:pPr>
            <a:r>
              <a:rPr lang="en-CA" dirty="0">
                <a:solidFill>
                  <a:schemeClr val="dk1"/>
                </a:solidFill>
              </a:rPr>
              <a:t>OR </a:t>
            </a:r>
            <a:r>
              <a:rPr lang="en-CA" b="1" dirty="0">
                <a:solidFill>
                  <a:schemeClr val="dk1"/>
                </a:solidFill>
              </a:rPr>
              <a:t>Barrier assessment</a:t>
            </a:r>
          </a:p>
          <a:p>
            <a:pPr marL="457200" lvl="0" indent="-298450" algn="l" rtl="0">
              <a:spcBef>
                <a:spcPts val="0"/>
              </a:spcBef>
              <a:spcAft>
                <a:spcPts val="0"/>
              </a:spcAft>
              <a:buClr>
                <a:schemeClr val="dk1"/>
              </a:buClr>
              <a:buSzPts val="1100"/>
              <a:buChar char="-"/>
            </a:pPr>
            <a:r>
              <a:rPr lang="en-CA" dirty="0">
                <a:solidFill>
                  <a:schemeClr val="dk1"/>
                </a:solidFill>
              </a:rPr>
              <a:t>Place your project name at the center</a:t>
            </a:r>
          </a:p>
          <a:p>
            <a:pPr marL="457200" lvl="0" indent="-298450" algn="l" rtl="0">
              <a:spcBef>
                <a:spcPts val="0"/>
              </a:spcBef>
              <a:spcAft>
                <a:spcPts val="0"/>
              </a:spcAft>
              <a:buClr>
                <a:schemeClr val="dk1"/>
              </a:buClr>
              <a:buSzPts val="1100"/>
              <a:buChar char="-"/>
            </a:pPr>
            <a:r>
              <a:rPr lang="en-CA" dirty="0">
                <a:solidFill>
                  <a:schemeClr val="dk1"/>
                </a:solidFill>
              </a:rPr>
              <a:t>For each petal, consider if there are any ways your approach could be presenting barriers to the various petals.</a:t>
            </a:r>
          </a:p>
          <a:p>
            <a:pPr marL="457200" lvl="0" indent="-298450" algn="l" rtl="0">
              <a:spcBef>
                <a:spcPts val="0"/>
              </a:spcBef>
              <a:spcAft>
                <a:spcPts val="0"/>
              </a:spcAft>
              <a:buClr>
                <a:schemeClr val="dk1"/>
              </a:buClr>
              <a:buSzPts val="1100"/>
              <a:buChar char="-"/>
            </a:pPr>
            <a:r>
              <a:rPr lang="en-CA" dirty="0">
                <a:solidFill>
                  <a:schemeClr val="dk1"/>
                </a:solidFill>
              </a:rPr>
              <a:t>If your project presents any potential barriers to that petal, capture a few points about how in the space provided. </a:t>
            </a:r>
          </a:p>
          <a:p>
            <a:pPr marL="457200" lvl="0" indent="-298450" algn="l" rtl="0">
              <a:spcBef>
                <a:spcPts val="0"/>
              </a:spcBef>
              <a:spcAft>
                <a:spcPts val="0"/>
              </a:spcAft>
              <a:buClr>
                <a:schemeClr val="dk1"/>
              </a:buClr>
              <a:buSzPts val="1100"/>
              <a:buChar char="-"/>
            </a:pPr>
            <a:r>
              <a:rPr lang="en-CA" b="1" dirty="0">
                <a:solidFill>
                  <a:schemeClr val="dk1"/>
                </a:solidFill>
              </a:rPr>
              <a:t>If your project has any barriers, consider if there are ways you can adjust your approach to reduce or remove the barriers.</a:t>
            </a:r>
          </a:p>
          <a:p>
            <a:pPr marL="457200" lvl="0" indent="-298450" algn="l" rtl="0">
              <a:spcBef>
                <a:spcPts val="0"/>
              </a:spcBef>
              <a:spcAft>
                <a:spcPts val="0"/>
              </a:spcAft>
              <a:buClr>
                <a:schemeClr val="dk1"/>
              </a:buClr>
              <a:buSzPts val="1100"/>
              <a:buChar char="-"/>
            </a:pPr>
            <a:r>
              <a:rPr lang="en-CA" dirty="0">
                <a:solidFill>
                  <a:schemeClr val="dk1"/>
                </a:solidFill>
              </a:rPr>
              <a:t>If there are no barriers, note “No barriers” </a:t>
            </a:r>
          </a:p>
        </p:txBody>
      </p:sp>
    </p:spTree>
    <p:extLst>
      <p:ext uri="{BB962C8B-B14F-4D97-AF65-F5344CB8AC3E}">
        <p14:creationId xmlns:p14="http://schemas.microsoft.com/office/powerpoint/2010/main" val="2208422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CA" dirty="0">
                <a:solidFill>
                  <a:schemeClr val="dk1"/>
                </a:solidFill>
              </a:rPr>
              <a:t>This example shows the use of the </a:t>
            </a:r>
            <a:r>
              <a:rPr lang="en-CA" dirty="0" err="1">
                <a:solidFill>
                  <a:schemeClr val="dk1"/>
                </a:solidFill>
              </a:rPr>
              <a:t>multisolving</a:t>
            </a:r>
            <a:r>
              <a:rPr lang="en-CA" dirty="0">
                <a:solidFill>
                  <a:schemeClr val="dk1"/>
                </a:solidFill>
              </a:rPr>
              <a:t> tool while planning a faculty and staff event</a:t>
            </a:r>
          </a:p>
          <a:p>
            <a:pPr marL="0" lvl="0" indent="0" algn="l" rtl="0">
              <a:spcBef>
                <a:spcPts val="0"/>
              </a:spcBef>
              <a:spcAft>
                <a:spcPts val="0"/>
              </a:spcAft>
              <a:buNone/>
            </a:pPr>
            <a:r>
              <a:rPr lang="en-CA" b="1" dirty="0">
                <a:solidFill>
                  <a:schemeClr val="dk1"/>
                </a:solidFill>
              </a:rPr>
              <a:t> </a:t>
            </a:r>
          </a:p>
          <a:p>
            <a:pPr marL="0" lvl="0" indent="0" algn="l" rtl="0">
              <a:spcBef>
                <a:spcPts val="0"/>
              </a:spcBef>
              <a:spcAft>
                <a:spcPts val="0"/>
              </a:spcAft>
              <a:buNone/>
            </a:pPr>
            <a:r>
              <a:rPr lang="en-CA" b="1" dirty="0">
                <a:solidFill>
                  <a:schemeClr val="dk1"/>
                </a:solidFill>
              </a:rPr>
              <a:t>How to use the </a:t>
            </a:r>
            <a:r>
              <a:rPr lang="en-CA" b="1" dirty="0" err="1">
                <a:solidFill>
                  <a:schemeClr val="dk1"/>
                </a:solidFill>
              </a:rPr>
              <a:t>Multisolving</a:t>
            </a:r>
            <a:r>
              <a:rPr lang="en-CA" b="1" dirty="0">
                <a:solidFill>
                  <a:schemeClr val="dk1"/>
                </a:solidFill>
              </a:rPr>
              <a:t> Flower for a barrier assessment</a:t>
            </a:r>
          </a:p>
          <a:p>
            <a:pPr marL="457200" lvl="0" indent="-298450" algn="l" rtl="0">
              <a:spcBef>
                <a:spcPts val="0"/>
              </a:spcBef>
              <a:spcAft>
                <a:spcPts val="0"/>
              </a:spcAft>
              <a:buClr>
                <a:schemeClr val="dk1"/>
              </a:buClr>
              <a:buSzPts val="1100"/>
              <a:buChar char="-"/>
            </a:pPr>
            <a:r>
              <a:rPr lang="en-CA" dirty="0">
                <a:solidFill>
                  <a:schemeClr val="dk1"/>
                </a:solidFill>
              </a:rPr>
              <a:t>Place your project name at the center</a:t>
            </a:r>
          </a:p>
          <a:p>
            <a:pPr marL="457200" lvl="0" indent="-298450" algn="l" rtl="0">
              <a:spcBef>
                <a:spcPts val="0"/>
              </a:spcBef>
              <a:spcAft>
                <a:spcPts val="0"/>
              </a:spcAft>
              <a:buClr>
                <a:schemeClr val="dk1"/>
              </a:buClr>
              <a:buSzPts val="1100"/>
              <a:buChar char="-"/>
            </a:pPr>
            <a:r>
              <a:rPr lang="en-CA" dirty="0">
                <a:solidFill>
                  <a:schemeClr val="dk1"/>
                </a:solidFill>
              </a:rPr>
              <a:t>For each petal, consider if there are any ways your approach could be presenting barriers to the various petals.</a:t>
            </a:r>
          </a:p>
          <a:p>
            <a:pPr marL="457200" lvl="0" indent="-298450" algn="l" rtl="0">
              <a:spcBef>
                <a:spcPts val="0"/>
              </a:spcBef>
              <a:spcAft>
                <a:spcPts val="0"/>
              </a:spcAft>
              <a:buClr>
                <a:schemeClr val="dk1"/>
              </a:buClr>
              <a:buSzPts val="1100"/>
              <a:buChar char="-"/>
            </a:pPr>
            <a:r>
              <a:rPr lang="en-CA" dirty="0">
                <a:solidFill>
                  <a:schemeClr val="dk1"/>
                </a:solidFill>
              </a:rPr>
              <a:t>If your project presents any potential barriers to that petal, capture a few points about how in the space provided. </a:t>
            </a:r>
          </a:p>
          <a:p>
            <a:pPr marL="457200" lvl="0" indent="-298450" algn="l" rtl="0">
              <a:spcBef>
                <a:spcPts val="0"/>
              </a:spcBef>
              <a:spcAft>
                <a:spcPts val="0"/>
              </a:spcAft>
              <a:buClr>
                <a:schemeClr val="dk1"/>
              </a:buClr>
              <a:buSzPts val="1100"/>
              <a:buChar char="-"/>
            </a:pPr>
            <a:r>
              <a:rPr lang="en-CA" b="1" dirty="0">
                <a:solidFill>
                  <a:schemeClr val="dk1"/>
                </a:solidFill>
              </a:rPr>
              <a:t>If your project has any barriers, consider if there are ways you can adjust your approach to reduce or remove the barriers.</a:t>
            </a:r>
          </a:p>
          <a:p>
            <a:pPr marL="457200" lvl="0" indent="-298450" algn="l" rtl="0">
              <a:spcBef>
                <a:spcPts val="0"/>
              </a:spcBef>
              <a:spcAft>
                <a:spcPts val="0"/>
              </a:spcAft>
              <a:buClr>
                <a:schemeClr val="dk1"/>
              </a:buClr>
              <a:buSzPts val="1100"/>
              <a:buChar char="-"/>
            </a:pPr>
            <a:r>
              <a:rPr lang="en-CA" dirty="0">
                <a:solidFill>
                  <a:schemeClr val="dk1"/>
                </a:solidFill>
              </a:rPr>
              <a:t>If there are no barriers, note “No barriers”</a:t>
            </a:r>
          </a:p>
        </p:txBody>
      </p:sp>
    </p:spTree>
    <p:extLst>
      <p:ext uri="{BB962C8B-B14F-4D97-AF65-F5344CB8AC3E}">
        <p14:creationId xmlns:p14="http://schemas.microsoft.com/office/powerpoint/2010/main" val="1767443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a:solidFill>
                  <a:schemeClr val="dk1"/>
                </a:solidFill>
              </a:rPr>
              <a:t>Policy change is at the structure level. As you’ve probably witnessed in your life, policy changes don’t always work as intended. This diagram shows why. </a:t>
            </a:r>
            <a:r>
              <a:rPr lang="en-CA" dirty="0">
                <a:solidFill>
                  <a:schemeClr val="dk1"/>
                </a:solidFill>
                <a:highlight>
                  <a:schemeClr val="lt1"/>
                </a:highlight>
              </a:rPr>
              <a:t>If policy change isn’t supported by hard conversations that align worldviews, generate greater understanding and create a culture shift, they can come up short. We must ask: What worldview shifts and alignments are needed to support the policy?</a:t>
            </a:r>
          </a:p>
          <a:p>
            <a:pPr marL="0" lvl="0" indent="0" algn="l" rtl="0">
              <a:spcBef>
                <a:spcPts val="0"/>
              </a:spcBef>
              <a:spcAft>
                <a:spcPts val="0"/>
              </a:spcAft>
              <a:buClr>
                <a:schemeClr val="dk1"/>
              </a:buClr>
              <a:buSzPts val="1100"/>
              <a:buFont typeface="Arial"/>
              <a:buNone/>
            </a:pPr>
            <a:endParaRPr lang="en-CA" dirty="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CA" dirty="0">
                <a:solidFill>
                  <a:srgbClr val="231F20"/>
                </a:solidFill>
                <a:highlight>
                  <a:schemeClr val="lt1"/>
                </a:highlight>
              </a:rPr>
              <a:t>Systems thinking is a way of approaching problems that asks how various elements within a system — which could be an ecosystem, an organization, or something more dispersed such as a supply chain — influence one another. Rather than reacting to individual problems that arise, a systems thinker will ask about relationships to other activities within the system, look for patterns over time, and seek root causes.</a:t>
            </a:r>
          </a:p>
          <a:p>
            <a:pPr marL="0" lvl="0" indent="0" algn="l" rtl="0">
              <a:lnSpc>
                <a:spcPct val="115000"/>
              </a:lnSpc>
              <a:spcBef>
                <a:spcPts val="1200"/>
              </a:spcBef>
              <a:spcAft>
                <a:spcPts val="0"/>
              </a:spcAft>
              <a:buClr>
                <a:schemeClr val="dk1"/>
              </a:buClr>
              <a:buSzPts val="1100"/>
              <a:buFont typeface="Arial"/>
              <a:buNone/>
            </a:pPr>
            <a:r>
              <a:rPr lang="en-CA" dirty="0">
                <a:solidFill>
                  <a:srgbClr val="231F20"/>
                </a:solidFill>
                <a:highlight>
                  <a:schemeClr val="lt1"/>
                </a:highlight>
              </a:rPr>
              <a:t>One systems thinking model that is helpful for understanding global issues is the iceberg model. We know that an iceberg has only 10 percent of its total mass above the water while 90 percent is underwater. But that 90 percent is what the ocean currents act on, and what creates the iceberg’s behavior at its tip. Global issues can be viewed in this same way.</a:t>
            </a:r>
            <a:endParaRPr lang="en-CA" dirty="0">
              <a:solidFill>
                <a:srgbClr val="002040"/>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lang="en-CA" dirty="0">
              <a:solidFill>
                <a:srgbClr val="231F20"/>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r>
              <a:rPr lang="en-CA" dirty="0">
                <a:solidFill>
                  <a:srgbClr val="231F20"/>
                </a:solidFill>
                <a:highlight>
                  <a:schemeClr val="lt1"/>
                </a:highlight>
              </a:rPr>
              <a:t>Credit to: </a:t>
            </a:r>
            <a:r>
              <a:rPr lang="en-CA" u="sng" dirty="0">
                <a:solidFill>
                  <a:schemeClr val="hlink"/>
                </a:solidFill>
                <a:highlight>
                  <a:schemeClr val="lt1"/>
                </a:highlight>
                <a:hlinkClick r:id="rId3"/>
              </a:rPr>
              <a:t>www.ecochallenge.org</a:t>
            </a:r>
            <a:r>
              <a:rPr lang="en-CA" dirty="0">
                <a:solidFill>
                  <a:srgbClr val="231F20"/>
                </a:solidFill>
                <a:highlight>
                  <a:schemeClr val="lt1"/>
                </a:highlight>
              </a:rPr>
              <a:t> </a:t>
            </a:r>
          </a:p>
        </p:txBody>
      </p:sp>
    </p:spTree>
    <p:extLst>
      <p:ext uri="{BB962C8B-B14F-4D97-AF65-F5344CB8AC3E}">
        <p14:creationId xmlns:p14="http://schemas.microsoft.com/office/powerpoint/2010/main" val="1362490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22222"/>
              </a:lnSpc>
              <a:spcBef>
                <a:spcPts val="1200"/>
              </a:spcBef>
              <a:spcAft>
                <a:spcPts val="0"/>
              </a:spcAft>
              <a:buClr>
                <a:schemeClr val="dk1"/>
              </a:buClr>
              <a:buSzPts val="1100"/>
              <a:buFont typeface="Arial"/>
              <a:buNone/>
            </a:pPr>
            <a:r>
              <a:rPr lang="en-CA" b="1" dirty="0">
                <a:solidFill>
                  <a:srgbClr val="231F20"/>
                </a:solidFill>
                <a:highlight>
                  <a:schemeClr val="lt1"/>
                </a:highlight>
              </a:rPr>
              <a:t>Levels of thinking - Example 1</a:t>
            </a:r>
          </a:p>
          <a:p>
            <a:pPr marL="0" lvl="0" indent="0" algn="l" rtl="0">
              <a:lnSpc>
                <a:spcPct val="115000"/>
              </a:lnSpc>
              <a:spcBef>
                <a:spcPts val="1200"/>
              </a:spcBef>
              <a:spcAft>
                <a:spcPts val="0"/>
              </a:spcAft>
              <a:buClr>
                <a:schemeClr val="dk1"/>
              </a:buClr>
              <a:buSzPts val="1100"/>
              <a:buFont typeface="Arial"/>
              <a:buNone/>
            </a:pPr>
            <a:r>
              <a:rPr lang="en-CA" b="1" dirty="0">
                <a:solidFill>
                  <a:srgbClr val="231F20"/>
                </a:solidFill>
                <a:highlight>
                  <a:schemeClr val="lt1"/>
                </a:highlight>
              </a:rPr>
              <a:t>1. The Event Level</a:t>
            </a:r>
          </a:p>
          <a:p>
            <a:pPr marL="0" lvl="0" indent="0" algn="l" rtl="0">
              <a:lnSpc>
                <a:spcPct val="115000"/>
              </a:lnSpc>
              <a:spcBef>
                <a:spcPts val="1200"/>
              </a:spcBef>
              <a:spcAft>
                <a:spcPts val="0"/>
              </a:spcAft>
              <a:buClr>
                <a:schemeClr val="dk1"/>
              </a:buClr>
              <a:buSzPts val="1100"/>
              <a:buFont typeface="Arial"/>
              <a:buNone/>
            </a:pPr>
            <a:r>
              <a:rPr lang="en-CA" dirty="0">
                <a:solidFill>
                  <a:srgbClr val="231F20"/>
                </a:solidFill>
                <a:highlight>
                  <a:schemeClr val="lt1"/>
                </a:highlight>
              </a:rPr>
              <a:t>The event level is the level at which we typically perceive the world—for instance, waking up one morning to find we have caught a cold. While problems observed at the event level can often be addressed with a simple readjustment, the iceberg model pushes us not to assume that every issue can be solved by simply treating the symptom or adjusting at the event level. </a:t>
            </a:r>
          </a:p>
          <a:p>
            <a:pPr marL="0" lvl="0" indent="0" algn="l" rtl="0">
              <a:lnSpc>
                <a:spcPct val="115000"/>
              </a:lnSpc>
              <a:spcBef>
                <a:spcPts val="1200"/>
              </a:spcBef>
              <a:spcAft>
                <a:spcPts val="0"/>
              </a:spcAft>
              <a:buClr>
                <a:schemeClr val="dk1"/>
              </a:buClr>
              <a:buSzPts val="1100"/>
              <a:buFont typeface="Arial"/>
              <a:buNone/>
            </a:pPr>
            <a:r>
              <a:rPr lang="en-CA" dirty="0">
                <a:solidFill>
                  <a:srgbClr val="231F20"/>
                </a:solidFill>
                <a:highlight>
                  <a:schemeClr val="lt1"/>
                </a:highlight>
              </a:rPr>
              <a:t>UBC example: student makes decision about eating less food because they are running out of money for the month and rent is due</a:t>
            </a:r>
          </a:p>
          <a:p>
            <a:pPr marL="0" lvl="0" indent="0" algn="l" rtl="0">
              <a:lnSpc>
                <a:spcPct val="115000"/>
              </a:lnSpc>
              <a:spcBef>
                <a:spcPts val="1200"/>
              </a:spcBef>
              <a:spcAft>
                <a:spcPts val="0"/>
              </a:spcAft>
              <a:buClr>
                <a:schemeClr val="dk1"/>
              </a:buClr>
              <a:buSzPts val="1100"/>
              <a:buFont typeface="Arial"/>
              <a:buNone/>
            </a:pPr>
            <a:r>
              <a:rPr lang="en-CA" b="1" dirty="0">
                <a:solidFill>
                  <a:srgbClr val="231F20"/>
                </a:solidFill>
                <a:highlight>
                  <a:schemeClr val="lt1"/>
                </a:highlight>
              </a:rPr>
              <a:t>2. The Pattern Level</a:t>
            </a:r>
          </a:p>
          <a:p>
            <a:pPr marL="0" lvl="0" indent="0" algn="l" rtl="0">
              <a:lnSpc>
                <a:spcPct val="115000"/>
              </a:lnSpc>
              <a:spcBef>
                <a:spcPts val="1200"/>
              </a:spcBef>
              <a:spcAft>
                <a:spcPts val="0"/>
              </a:spcAft>
              <a:buClr>
                <a:schemeClr val="dk1"/>
              </a:buClr>
              <a:buSzPts val="1100"/>
              <a:buFont typeface="Arial"/>
              <a:buNone/>
            </a:pPr>
            <a:r>
              <a:rPr lang="en-CA" dirty="0">
                <a:solidFill>
                  <a:srgbClr val="231F20"/>
                </a:solidFill>
                <a:highlight>
                  <a:schemeClr val="lt1"/>
                </a:highlight>
              </a:rPr>
              <a:t>If we look just below the event level, we often notice patterns. Similar events have been taking place over time — we may have been catching more colds when we haven’t been resting enough. Observing patterns allows us to forecast and forestall events. </a:t>
            </a:r>
          </a:p>
          <a:p>
            <a:pPr marL="0" lvl="0" indent="0" algn="l" rtl="0">
              <a:lnSpc>
                <a:spcPct val="115000"/>
              </a:lnSpc>
              <a:spcBef>
                <a:spcPts val="1200"/>
              </a:spcBef>
              <a:spcAft>
                <a:spcPts val="0"/>
              </a:spcAft>
              <a:buClr>
                <a:schemeClr val="dk1"/>
              </a:buClr>
              <a:buSzPts val="1100"/>
              <a:buFont typeface="Arial"/>
              <a:buNone/>
            </a:pPr>
            <a:r>
              <a:rPr lang="en-CA" dirty="0">
                <a:solidFill>
                  <a:srgbClr val="231F20"/>
                </a:solidFill>
                <a:highlight>
                  <a:schemeClr val="lt1"/>
                </a:highlight>
              </a:rPr>
              <a:t>UBC example: increase cost of living, increase in students accessing AMS Food Bank, data shows high prevalence of food insecurity among UBC students  </a:t>
            </a:r>
          </a:p>
          <a:p>
            <a:pPr marL="0" lvl="0" indent="0" algn="l" rtl="0">
              <a:spcBef>
                <a:spcPts val="1200"/>
              </a:spcBef>
              <a:spcAft>
                <a:spcPts val="0"/>
              </a:spcAft>
              <a:buClr>
                <a:schemeClr val="dk1"/>
              </a:buClr>
              <a:buSzPts val="1100"/>
              <a:buFont typeface="Arial"/>
              <a:buNone/>
            </a:pPr>
            <a:r>
              <a:rPr lang="en-CA" b="1" dirty="0">
                <a:solidFill>
                  <a:srgbClr val="002040"/>
                </a:solidFill>
                <a:latin typeface="Calibri"/>
                <a:ea typeface="Calibri"/>
                <a:cs typeface="Calibri"/>
                <a:sym typeface="Calibri"/>
              </a:rPr>
              <a:t>What structures and mental models does UBC have control over that would alleviate food insecurity?</a:t>
            </a:r>
            <a:endParaRPr lang="en-CA" dirty="0">
              <a:solidFill>
                <a:srgbClr val="002040"/>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CA" b="1" dirty="0">
                <a:solidFill>
                  <a:srgbClr val="231F20"/>
                </a:solidFill>
                <a:highlight>
                  <a:schemeClr val="lt1"/>
                </a:highlight>
              </a:rPr>
              <a:t>3. The Structure Level</a:t>
            </a:r>
          </a:p>
          <a:p>
            <a:pPr marL="0" lvl="0" indent="0" algn="l" rtl="0">
              <a:lnSpc>
                <a:spcPct val="115000"/>
              </a:lnSpc>
              <a:spcBef>
                <a:spcPts val="1200"/>
              </a:spcBef>
              <a:spcAft>
                <a:spcPts val="0"/>
              </a:spcAft>
              <a:buClr>
                <a:schemeClr val="dk1"/>
              </a:buClr>
              <a:buSzPts val="1100"/>
              <a:buFont typeface="Arial"/>
              <a:buNone/>
            </a:pPr>
            <a:r>
              <a:rPr lang="en-CA" dirty="0">
                <a:solidFill>
                  <a:srgbClr val="231F20"/>
                </a:solidFill>
                <a:highlight>
                  <a:schemeClr val="lt1"/>
                </a:highlight>
              </a:rPr>
              <a:t>Below the pattern level lies the structure level. When we ask, “What is causing the pattern we are observing?” the answer is usually some kind of structure. Increased stress at work due to the new promotion policy, the habit of eating poorly when under stress, or the inconvenient location of healthy food sources could all be structures at play in our catching a cold. According to Professor John Gerber, structures can include the following:</a:t>
            </a:r>
          </a:p>
          <a:p>
            <a:pPr marL="457200" lvl="0" indent="-298450" algn="l" rtl="0">
              <a:lnSpc>
                <a:spcPct val="115000"/>
              </a:lnSpc>
              <a:spcBef>
                <a:spcPts val="1200"/>
              </a:spcBef>
              <a:spcAft>
                <a:spcPts val="0"/>
              </a:spcAft>
              <a:buClr>
                <a:srgbClr val="231F20"/>
              </a:buClr>
              <a:buSzPts val="1100"/>
              <a:buAutoNum type="arabicPeriod"/>
            </a:pPr>
            <a:r>
              <a:rPr lang="en-CA" dirty="0">
                <a:solidFill>
                  <a:srgbClr val="231F20"/>
                </a:solidFill>
                <a:highlight>
                  <a:schemeClr val="lt1"/>
                </a:highlight>
              </a:rPr>
              <a:t>Physical things — like vending machines, roads, traffic lights or terrain.</a:t>
            </a:r>
          </a:p>
          <a:p>
            <a:pPr marL="457200" lvl="0" indent="-298450" algn="l" rtl="0">
              <a:lnSpc>
                <a:spcPct val="115000"/>
              </a:lnSpc>
              <a:spcBef>
                <a:spcPts val="0"/>
              </a:spcBef>
              <a:spcAft>
                <a:spcPts val="0"/>
              </a:spcAft>
              <a:buClr>
                <a:srgbClr val="231F20"/>
              </a:buClr>
              <a:buSzPts val="1100"/>
              <a:buAutoNum type="arabicPeriod"/>
            </a:pPr>
            <a:r>
              <a:rPr lang="en-CA" dirty="0">
                <a:solidFill>
                  <a:srgbClr val="231F20"/>
                </a:solidFill>
                <a:highlight>
                  <a:schemeClr val="lt1"/>
                </a:highlight>
              </a:rPr>
              <a:t>Organizations — like corporations, governments, and schools.</a:t>
            </a:r>
          </a:p>
          <a:p>
            <a:pPr marL="457200" lvl="0" indent="-298450" algn="l" rtl="0">
              <a:lnSpc>
                <a:spcPct val="115000"/>
              </a:lnSpc>
              <a:spcBef>
                <a:spcPts val="0"/>
              </a:spcBef>
              <a:spcAft>
                <a:spcPts val="0"/>
              </a:spcAft>
              <a:buClr>
                <a:srgbClr val="231F20"/>
              </a:buClr>
              <a:buSzPts val="1100"/>
              <a:buAutoNum type="arabicPeriod"/>
            </a:pPr>
            <a:r>
              <a:rPr lang="en-CA" dirty="0">
                <a:solidFill>
                  <a:srgbClr val="231F20"/>
                </a:solidFill>
                <a:highlight>
                  <a:schemeClr val="lt1"/>
                </a:highlight>
              </a:rPr>
              <a:t>Policies — like laws, regulations, and tax structures.</a:t>
            </a:r>
          </a:p>
          <a:p>
            <a:pPr marL="457200" lvl="0" indent="-298450" algn="l" rtl="0">
              <a:lnSpc>
                <a:spcPct val="115000"/>
              </a:lnSpc>
              <a:spcBef>
                <a:spcPts val="0"/>
              </a:spcBef>
              <a:spcAft>
                <a:spcPts val="0"/>
              </a:spcAft>
              <a:buClr>
                <a:srgbClr val="231F20"/>
              </a:buClr>
              <a:buSzPts val="1100"/>
              <a:buAutoNum type="arabicPeriod"/>
            </a:pPr>
            <a:r>
              <a:rPr lang="en-CA" dirty="0">
                <a:solidFill>
                  <a:srgbClr val="231F20"/>
                </a:solidFill>
                <a:highlight>
                  <a:schemeClr val="lt1"/>
                </a:highlight>
              </a:rPr>
              <a:t>Ritual — habitual behaviors so ingrained that they are not conscious.</a:t>
            </a:r>
          </a:p>
          <a:p>
            <a:pPr marL="0" lvl="0" indent="0" algn="l" rtl="0">
              <a:lnSpc>
                <a:spcPct val="115000"/>
              </a:lnSpc>
              <a:spcBef>
                <a:spcPts val="1200"/>
              </a:spcBef>
              <a:spcAft>
                <a:spcPts val="0"/>
              </a:spcAft>
              <a:buClr>
                <a:schemeClr val="dk1"/>
              </a:buClr>
              <a:buSzPts val="1100"/>
              <a:buFont typeface="Arial"/>
              <a:buNone/>
            </a:pPr>
            <a:r>
              <a:rPr lang="en-CA" dirty="0">
                <a:solidFill>
                  <a:srgbClr val="231F20"/>
                </a:solidFill>
                <a:highlight>
                  <a:schemeClr val="lt1"/>
                </a:highlight>
              </a:rPr>
              <a:t>UBC example: tuition increases, Graduate stipend levels</a:t>
            </a:r>
          </a:p>
          <a:p>
            <a:pPr marL="0" lvl="0" indent="0" algn="l" rtl="0">
              <a:lnSpc>
                <a:spcPct val="115000"/>
              </a:lnSpc>
              <a:spcBef>
                <a:spcPts val="1200"/>
              </a:spcBef>
              <a:spcAft>
                <a:spcPts val="0"/>
              </a:spcAft>
              <a:buClr>
                <a:schemeClr val="dk1"/>
              </a:buClr>
              <a:buSzPts val="1100"/>
              <a:buFont typeface="Arial"/>
              <a:buNone/>
            </a:pPr>
            <a:r>
              <a:rPr lang="en-CA" b="1" dirty="0">
                <a:solidFill>
                  <a:srgbClr val="231F20"/>
                </a:solidFill>
                <a:highlight>
                  <a:schemeClr val="lt1"/>
                </a:highlight>
              </a:rPr>
              <a:t>4. The Mental Model Level</a:t>
            </a:r>
          </a:p>
          <a:p>
            <a:pPr marL="0" lvl="0" indent="0" algn="l" rtl="0">
              <a:lnSpc>
                <a:spcPct val="115000"/>
              </a:lnSpc>
              <a:spcBef>
                <a:spcPts val="1200"/>
              </a:spcBef>
              <a:spcAft>
                <a:spcPts val="0"/>
              </a:spcAft>
              <a:buClr>
                <a:schemeClr val="dk1"/>
              </a:buClr>
              <a:buSzPts val="1100"/>
              <a:buFont typeface="Arial"/>
              <a:buNone/>
            </a:pPr>
            <a:r>
              <a:rPr lang="en-CA" dirty="0">
                <a:solidFill>
                  <a:srgbClr val="231F20"/>
                </a:solidFill>
                <a:highlight>
                  <a:schemeClr val="lt1"/>
                </a:highlight>
              </a:rPr>
              <a:t>Mental models are the attitudes, beliefs, morals, expectations, and values that allow structures to continue functioning as they are. These are the beliefs that we often learn subconsciously from our society or family and are likely unaware of. Mental models that could be involved in us catching a cold could include: a belief that career is deeply important to our identity, that healthy food is too expensive, or that rest is for the unmotivated.</a:t>
            </a:r>
          </a:p>
          <a:p>
            <a:pPr marL="0" lvl="0" indent="0" algn="l" rtl="0">
              <a:spcBef>
                <a:spcPts val="1200"/>
              </a:spcBef>
              <a:spcAft>
                <a:spcPts val="0"/>
              </a:spcAft>
              <a:buNone/>
            </a:pPr>
            <a:r>
              <a:rPr lang="en-CA" dirty="0">
                <a:solidFill>
                  <a:srgbClr val="231F20"/>
                </a:solidFill>
                <a:highlight>
                  <a:schemeClr val="lt1"/>
                </a:highlight>
              </a:rPr>
              <a:t>UBC example: the starving student as a right of passage, shame in accessing support </a:t>
            </a:r>
          </a:p>
          <a:p>
            <a:pPr marL="0" lvl="0" indent="0" algn="l" rtl="0">
              <a:spcBef>
                <a:spcPts val="0"/>
              </a:spcBef>
              <a:spcAft>
                <a:spcPts val="0"/>
              </a:spcAft>
              <a:buNone/>
            </a:pPr>
            <a:endParaRPr lang="en-CA" dirty="0"/>
          </a:p>
          <a:p>
            <a:pPr marL="0" lvl="0" indent="0" algn="l" rtl="0">
              <a:spcBef>
                <a:spcPts val="0"/>
              </a:spcBef>
              <a:spcAft>
                <a:spcPts val="0"/>
              </a:spcAft>
              <a:buNone/>
            </a:pPr>
            <a:endParaRPr lang="en-CA" dirty="0"/>
          </a:p>
          <a:p>
            <a:pPr marL="0" lvl="0" indent="0" algn="l" rtl="0">
              <a:spcBef>
                <a:spcPts val="0"/>
              </a:spcBef>
              <a:spcAft>
                <a:spcPts val="0"/>
              </a:spcAft>
              <a:buNone/>
            </a:pPr>
            <a:r>
              <a:rPr lang="en-CA" b="1" dirty="0"/>
              <a:t>Levels of thinking - Example 2</a:t>
            </a:r>
            <a:r>
              <a:rPr lang="en-CA" dirty="0"/>
              <a:t>: </a:t>
            </a:r>
          </a:p>
          <a:p>
            <a:pPr marL="0" lvl="0" indent="0" algn="l" rtl="0">
              <a:spcBef>
                <a:spcPts val="0"/>
              </a:spcBef>
              <a:spcAft>
                <a:spcPts val="0"/>
              </a:spcAft>
              <a:buNone/>
            </a:pPr>
            <a:endParaRPr lang="en-CA" dirty="0"/>
          </a:p>
          <a:p>
            <a:pPr marL="457200" lvl="0" indent="-298450" algn="l" rtl="0">
              <a:spcBef>
                <a:spcPts val="0"/>
              </a:spcBef>
              <a:spcAft>
                <a:spcPts val="0"/>
              </a:spcAft>
              <a:buSzPts val="1100"/>
              <a:buChar char="●"/>
            </a:pPr>
            <a:r>
              <a:rPr lang="en-CA" dirty="0"/>
              <a:t>Event: A co-worker who is Indigenous has left her UBC job for a position at another institution</a:t>
            </a:r>
          </a:p>
          <a:p>
            <a:pPr marL="457200" lvl="0" indent="-298450" algn="l" rtl="0">
              <a:spcBef>
                <a:spcPts val="400"/>
              </a:spcBef>
              <a:spcAft>
                <a:spcPts val="0"/>
              </a:spcAft>
              <a:buSzPts val="1100"/>
              <a:buChar char="●"/>
            </a:pPr>
            <a:r>
              <a:rPr lang="en-CA" dirty="0"/>
              <a:t>Patterns: Trend of staff who are Indigenous leaving the unit </a:t>
            </a:r>
          </a:p>
          <a:p>
            <a:pPr marL="457200" lvl="0" indent="-298450" algn="l" rtl="0">
              <a:spcBef>
                <a:spcPts val="400"/>
              </a:spcBef>
              <a:spcAft>
                <a:spcPts val="0"/>
              </a:spcAft>
              <a:buSzPts val="1100"/>
              <a:buChar char="●"/>
            </a:pPr>
            <a:r>
              <a:rPr lang="en-CA" dirty="0"/>
              <a:t>Structures: Emotional labour, burnout doing “regular” job and EDI work, recruitment and promotion practices</a:t>
            </a:r>
          </a:p>
          <a:p>
            <a:pPr marL="457200" lvl="0" indent="-298450" algn="l" rtl="0">
              <a:spcBef>
                <a:spcPts val="400"/>
              </a:spcBef>
              <a:spcAft>
                <a:spcPts val="0"/>
              </a:spcAft>
              <a:buSzPts val="1100"/>
              <a:buChar char="●"/>
            </a:pPr>
            <a:r>
              <a:rPr lang="en-CA" dirty="0"/>
              <a:t>Mental models (implicit or actually stated): “Above and beyond” work and achievements are necessary for promotion in post-secondaries; Committee work is a normal part of life in a post-secondary for faculty and staff; Committee work does not constitute additional responsibilities in a job description; we are lucky to be working at such a great institution; A belief that you can decolonize the institution </a:t>
            </a:r>
          </a:p>
        </p:txBody>
      </p:sp>
    </p:spTree>
    <p:extLst>
      <p:ext uri="{BB962C8B-B14F-4D97-AF65-F5344CB8AC3E}">
        <p14:creationId xmlns:p14="http://schemas.microsoft.com/office/powerpoint/2010/main" val="1534784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BC Title 1">
    <p:spTree>
      <p:nvGrpSpPr>
        <p:cNvPr id="1" name=""/>
        <p:cNvGrpSpPr/>
        <p:nvPr/>
      </p:nvGrpSpPr>
      <p:grpSpPr>
        <a:xfrm>
          <a:off x="0" y="0"/>
          <a:ext cx="0" cy="0"/>
          <a:chOff x="0" y="0"/>
          <a:chExt cx="0" cy="0"/>
        </a:xfrm>
      </p:grpSpPr>
      <p:pic>
        <p:nvPicPr>
          <p:cNvPr id="5" name="Picture 1" descr="main-mall.fixed.jpg">
            <a:extLst>
              <a:ext uri="{FF2B5EF4-FFF2-40B4-BE49-F238E27FC236}">
                <a16:creationId xmlns:a16="http://schemas.microsoft.com/office/drawing/2014/main" id="{99F2CE1B-9D06-8F47-8CBE-3E8745E75C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719B695-6760-9F43-AF0B-2129B24CF0D3}"/>
              </a:ext>
            </a:extLst>
          </p:cNvPr>
          <p:cNvSpPr/>
          <p:nvPr userDrawn="1"/>
        </p:nvSpPr>
        <p:spPr>
          <a:xfrm>
            <a:off x="-116263"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a:extLst>
              <a:ext uri="{FF2B5EF4-FFF2-40B4-BE49-F238E27FC236}">
                <a16:creationId xmlns:a16="http://schemas.microsoft.com/office/drawing/2014/main" id="{1A70CBF0-22B3-9F43-BD91-BEF82C0EFE50}"/>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1" name="Picture 3" descr="s4b282c2015.png">
            <a:extLst>
              <a:ext uri="{FF2B5EF4-FFF2-40B4-BE49-F238E27FC236}">
                <a16:creationId xmlns:a16="http://schemas.microsoft.com/office/drawing/2014/main" id="{A8B269EE-6CEB-E941-8E38-1DA4C5CA25C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5779DC0-4A73-E84F-842B-91FFF0BB6DC2}"/>
              </a:ext>
            </a:extLst>
          </p:cNvPr>
          <p:cNvSpPr>
            <a:spLocks noGrp="1"/>
          </p:cNvSpPr>
          <p:nvPr>
            <p:ph type="title" hasCustomPrompt="1"/>
          </p:nvPr>
        </p:nvSpPr>
        <p:spPr>
          <a:xfrm>
            <a:off x="370245" y="1276350"/>
            <a:ext cx="5425718" cy="2018236"/>
          </a:xfrm>
          <a:prstGeom prst="rect">
            <a:avLst/>
          </a:prstGeom>
        </p:spPr>
        <p:txBody>
          <a:bodyPr lIns="0" tIns="0" rIns="0" bIns="0">
            <a:normAutofit/>
          </a:bodyPr>
          <a:lstStyle>
            <a:lvl1pPr algn="l">
              <a:lnSpc>
                <a:spcPct val="100000"/>
              </a:lnSpc>
              <a:defRPr lang="en-US" sz="1900" b="1" i="0" kern="0" cap="none" spc="0" baseline="0" dirty="0">
                <a:solidFill>
                  <a:srgbClr val="002145"/>
                </a:solidFill>
                <a:latin typeface="Arial"/>
                <a:ea typeface="MS PGothic" panose="020B0600070205080204" pitchFamily="34" charset="-128"/>
                <a:cs typeface="Arial"/>
              </a:defRPr>
            </a:lvl1pPr>
          </a:lstStyle>
          <a:p>
            <a:r>
              <a:rPr lang="en-US" dirty="0"/>
              <a:t>Click to edit master title</a:t>
            </a:r>
          </a:p>
        </p:txBody>
      </p:sp>
      <p:sp>
        <p:nvSpPr>
          <p:cNvPr id="9" name="Text Placeholder 14"/>
          <p:cNvSpPr>
            <a:spLocks noGrp="1"/>
          </p:cNvSpPr>
          <p:nvPr>
            <p:ph type="body" sz="quarter" idx="13" hasCustomPrompt="1"/>
          </p:nvPr>
        </p:nvSpPr>
        <p:spPr>
          <a:xfrm>
            <a:off x="370245" y="3420171"/>
            <a:ext cx="5430203" cy="321394"/>
          </a:xfrm>
          <a:prstGeom prst="rect">
            <a:avLst/>
          </a:prstGeom>
        </p:spPr>
        <p:txBody>
          <a:bodyPr vert="horz" lIns="0" tIns="0" rIns="0" bIns="0"/>
          <a:lstStyle>
            <a:lvl1pPr marL="0" indent="0">
              <a:buNone/>
              <a:defRPr sz="1000" b="1" i="0" kern="0" cap="none" spc="0" normalizeH="0" baseline="0">
                <a:solidFill>
                  <a:srgbClr val="001835"/>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text</a:t>
            </a:r>
          </a:p>
        </p:txBody>
      </p:sp>
    </p:spTree>
    <p:extLst>
      <p:ext uri="{BB962C8B-B14F-4D97-AF65-F5344CB8AC3E}">
        <p14:creationId xmlns:p14="http://schemas.microsoft.com/office/powerpoint/2010/main" val="53668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BC Copy No Log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29BB2B0-324D-45D2-705F-48B63F4746D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7" name="Text Placeholder 2">
            <a:extLst>
              <a:ext uri="{FF2B5EF4-FFF2-40B4-BE49-F238E27FC236}">
                <a16:creationId xmlns:a16="http://schemas.microsoft.com/office/drawing/2014/main" id="{1C52BC19-E12D-CB87-B2A7-D76912B2962A}"/>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371303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B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220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BC Copy Blue Logo">
    <p:bg>
      <p:bgPr>
        <a:solidFill>
          <a:srgbClr val="001835"/>
        </a:solidFill>
        <a:effectLst/>
      </p:bgPr>
    </p:bg>
    <p:spTree>
      <p:nvGrpSpPr>
        <p:cNvPr id="1" name=""/>
        <p:cNvGrpSpPr/>
        <p:nvPr/>
      </p:nvGrpSpPr>
      <p:grpSpPr>
        <a:xfrm>
          <a:off x="0" y="0"/>
          <a:ext cx="0" cy="0"/>
          <a:chOff x="0" y="0"/>
          <a:chExt cx="0" cy="0"/>
        </a:xfrm>
      </p:grpSpPr>
      <p:pic>
        <p:nvPicPr>
          <p:cNvPr id="4" name="Picture 2" descr="2014_logo_only_reverse.png">
            <a:extLst>
              <a:ext uri="{FF2B5EF4-FFF2-40B4-BE49-F238E27FC236}">
                <a16:creationId xmlns:a16="http://schemas.microsoft.com/office/drawing/2014/main" id="{CE7E4067-49DE-2745-A17C-89130E6B77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3662863F-E41E-224A-97FD-6D968AD10CDF}"/>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title</a:t>
            </a:r>
          </a:p>
        </p:txBody>
      </p:sp>
      <p:sp>
        <p:nvSpPr>
          <p:cNvPr id="2" name="Text Placeholder 2">
            <a:extLst>
              <a:ext uri="{FF2B5EF4-FFF2-40B4-BE49-F238E27FC236}">
                <a16:creationId xmlns:a16="http://schemas.microsoft.com/office/drawing/2014/main" id="{64F895B8-08AB-CBAB-4FDD-C2778867DFFD}"/>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chemeClr val="bg1"/>
                </a:solidFill>
              </a:defRPr>
            </a:lvl1pPr>
            <a:lvl2pPr marL="0" indent="-180000">
              <a:lnSpc>
                <a:spcPct val="100000"/>
              </a:lnSpc>
              <a:spcBef>
                <a:spcPts val="0"/>
              </a:spcBef>
              <a:spcAft>
                <a:spcPts val="900"/>
              </a:spcAft>
              <a:buFont typeface="Arial"/>
              <a:buChar char="•"/>
              <a:defRPr sz="1500">
                <a:solidFill>
                  <a:schemeClr val="bg1"/>
                </a:solidFill>
              </a:defRPr>
            </a:lvl2pPr>
            <a:lvl3pPr marL="534988" indent="-176213">
              <a:lnSpc>
                <a:spcPct val="100000"/>
              </a:lnSpc>
              <a:spcBef>
                <a:spcPts val="0"/>
              </a:spcBef>
              <a:spcAft>
                <a:spcPts val="900"/>
              </a:spcAft>
              <a:buFont typeface="System Font Regular"/>
              <a:buChar char="−"/>
              <a:tabLst/>
              <a:defRPr sz="1500">
                <a:solidFill>
                  <a:schemeClr val="bg1"/>
                </a:solidFill>
              </a:defRPr>
            </a:lvl3pPr>
            <a:lvl4pPr marL="900000" indent="-180000">
              <a:lnSpc>
                <a:spcPct val="100000"/>
              </a:lnSpc>
              <a:spcBef>
                <a:spcPts val="0"/>
              </a:spcBef>
              <a:spcAft>
                <a:spcPts val="900"/>
              </a:spcAft>
              <a:buFont typeface="Arial"/>
              <a:buChar char="•"/>
              <a:defRPr sz="1500">
                <a:solidFill>
                  <a:schemeClr val="bg1"/>
                </a:solidFill>
              </a:defRPr>
            </a:lvl4pPr>
            <a:lvl5pPr marL="1260000" indent="-180000">
              <a:lnSpc>
                <a:spcPct val="100000"/>
              </a:lnSpc>
              <a:spcBef>
                <a:spcPts val="0"/>
              </a:spcBef>
              <a:spcAft>
                <a:spcPts val="900"/>
              </a:spcAft>
              <a:buFont typeface="Arial"/>
              <a:buChar char="•"/>
              <a:defRPr sz="1500">
                <a:solidFill>
                  <a:schemeClr val="bg1"/>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277631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BC Copy Blue Logo Top">
    <p:bg>
      <p:bgPr>
        <a:solidFill>
          <a:srgbClr val="001835"/>
        </a:solidFill>
        <a:effectLst/>
      </p:bgPr>
    </p:bg>
    <p:spTree>
      <p:nvGrpSpPr>
        <p:cNvPr id="1" name=""/>
        <p:cNvGrpSpPr/>
        <p:nvPr/>
      </p:nvGrpSpPr>
      <p:grpSpPr>
        <a:xfrm>
          <a:off x="0" y="0"/>
          <a:ext cx="0" cy="0"/>
          <a:chOff x="0" y="0"/>
          <a:chExt cx="0" cy="0"/>
        </a:xfrm>
      </p:grpSpPr>
      <p:pic>
        <p:nvPicPr>
          <p:cNvPr id="5" name="Picture 2" descr="2014_logo_only_reverse.png">
            <a:extLst>
              <a:ext uri="{FF2B5EF4-FFF2-40B4-BE49-F238E27FC236}">
                <a16:creationId xmlns:a16="http://schemas.microsoft.com/office/drawing/2014/main" id="{2F3256DC-B243-C745-B375-416048A44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C6C1922F-123C-8525-BA34-54FFBE307F48}"/>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title</a:t>
            </a:r>
          </a:p>
        </p:txBody>
      </p:sp>
      <p:sp>
        <p:nvSpPr>
          <p:cNvPr id="6" name="Text Placeholder 2">
            <a:extLst>
              <a:ext uri="{FF2B5EF4-FFF2-40B4-BE49-F238E27FC236}">
                <a16:creationId xmlns:a16="http://schemas.microsoft.com/office/drawing/2014/main" id="{3797A30C-BD54-8279-F7D7-562E9C71232F}"/>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chemeClr val="bg1"/>
                </a:solidFill>
              </a:defRPr>
            </a:lvl1pPr>
            <a:lvl2pPr marL="0" indent="-180000">
              <a:lnSpc>
                <a:spcPct val="100000"/>
              </a:lnSpc>
              <a:spcBef>
                <a:spcPts val="0"/>
              </a:spcBef>
              <a:spcAft>
                <a:spcPts val="900"/>
              </a:spcAft>
              <a:buFont typeface="Arial"/>
              <a:buChar char="•"/>
              <a:defRPr sz="1500">
                <a:solidFill>
                  <a:schemeClr val="bg1"/>
                </a:solidFill>
              </a:defRPr>
            </a:lvl2pPr>
            <a:lvl3pPr marL="534988" indent="-176213">
              <a:lnSpc>
                <a:spcPct val="100000"/>
              </a:lnSpc>
              <a:spcBef>
                <a:spcPts val="0"/>
              </a:spcBef>
              <a:spcAft>
                <a:spcPts val="900"/>
              </a:spcAft>
              <a:buFont typeface="System Font Regular"/>
              <a:buChar char="−"/>
              <a:tabLst/>
              <a:defRPr sz="1500">
                <a:solidFill>
                  <a:schemeClr val="bg1"/>
                </a:solidFill>
              </a:defRPr>
            </a:lvl3pPr>
            <a:lvl4pPr marL="900000" indent="-180000">
              <a:lnSpc>
                <a:spcPct val="100000"/>
              </a:lnSpc>
              <a:spcBef>
                <a:spcPts val="0"/>
              </a:spcBef>
              <a:spcAft>
                <a:spcPts val="900"/>
              </a:spcAft>
              <a:buFont typeface="Arial"/>
              <a:buChar char="•"/>
              <a:defRPr sz="1500">
                <a:solidFill>
                  <a:schemeClr val="bg1"/>
                </a:solidFill>
              </a:defRPr>
            </a:lvl4pPr>
            <a:lvl5pPr marL="1260000" indent="-180000">
              <a:lnSpc>
                <a:spcPct val="100000"/>
              </a:lnSpc>
              <a:spcBef>
                <a:spcPts val="0"/>
              </a:spcBef>
              <a:spcAft>
                <a:spcPts val="900"/>
              </a:spcAft>
              <a:buFont typeface="Arial"/>
              <a:buChar char="•"/>
              <a:defRPr sz="1500">
                <a:solidFill>
                  <a:schemeClr val="bg1"/>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433817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BC Copy Blue No Logo">
    <p:bg>
      <p:bgPr>
        <a:solidFill>
          <a:srgbClr val="00183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C1922F-123C-8525-BA34-54FFBE307F48}"/>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title</a:t>
            </a:r>
          </a:p>
        </p:txBody>
      </p:sp>
      <p:sp>
        <p:nvSpPr>
          <p:cNvPr id="6" name="Text Placeholder 2">
            <a:extLst>
              <a:ext uri="{FF2B5EF4-FFF2-40B4-BE49-F238E27FC236}">
                <a16:creationId xmlns:a16="http://schemas.microsoft.com/office/drawing/2014/main" id="{3797A30C-BD54-8279-F7D7-562E9C71232F}"/>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chemeClr val="bg1"/>
                </a:solidFill>
              </a:defRPr>
            </a:lvl1pPr>
            <a:lvl2pPr marL="0" indent="-180000">
              <a:lnSpc>
                <a:spcPct val="100000"/>
              </a:lnSpc>
              <a:spcBef>
                <a:spcPts val="0"/>
              </a:spcBef>
              <a:spcAft>
                <a:spcPts val="900"/>
              </a:spcAft>
              <a:buFont typeface="Arial"/>
              <a:buChar char="•"/>
              <a:defRPr sz="1500">
                <a:solidFill>
                  <a:schemeClr val="bg1"/>
                </a:solidFill>
              </a:defRPr>
            </a:lvl2pPr>
            <a:lvl3pPr marL="534988" indent="-176213">
              <a:lnSpc>
                <a:spcPct val="100000"/>
              </a:lnSpc>
              <a:spcBef>
                <a:spcPts val="0"/>
              </a:spcBef>
              <a:spcAft>
                <a:spcPts val="900"/>
              </a:spcAft>
              <a:buFont typeface="System Font Regular"/>
              <a:buChar char="−"/>
              <a:tabLst/>
              <a:defRPr sz="1500">
                <a:solidFill>
                  <a:schemeClr val="bg1"/>
                </a:solidFill>
              </a:defRPr>
            </a:lvl3pPr>
            <a:lvl4pPr marL="900000" indent="-180000">
              <a:lnSpc>
                <a:spcPct val="100000"/>
              </a:lnSpc>
              <a:spcBef>
                <a:spcPts val="0"/>
              </a:spcBef>
              <a:spcAft>
                <a:spcPts val="900"/>
              </a:spcAft>
              <a:buFont typeface="Arial"/>
              <a:buChar char="•"/>
              <a:defRPr sz="1500">
                <a:solidFill>
                  <a:schemeClr val="bg1"/>
                </a:solidFill>
              </a:defRPr>
            </a:lvl4pPr>
            <a:lvl5pPr marL="1260000" indent="-180000">
              <a:lnSpc>
                <a:spcPct val="100000"/>
              </a:lnSpc>
              <a:spcBef>
                <a:spcPts val="0"/>
              </a:spcBef>
              <a:spcAft>
                <a:spcPts val="900"/>
              </a:spcAft>
              <a:buFont typeface="Arial"/>
              <a:buChar char="•"/>
              <a:defRPr sz="1500">
                <a:solidFill>
                  <a:schemeClr val="bg1"/>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412091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BC End">
    <p:spTree>
      <p:nvGrpSpPr>
        <p:cNvPr id="1" name=""/>
        <p:cNvGrpSpPr/>
        <p:nvPr/>
      </p:nvGrpSpPr>
      <p:grpSpPr>
        <a:xfrm>
          <a:off x="0" y="0"/>
          <a:ext cx="0" cy="0"/>
          <a:chOff x="0" y="0"/>
          <a:chExt cx="0" cy="0"/>
        </a:xfrm>
      </p:grpSpPr>
      <p:pic>
        <p:nvPicPr>
          <p:cNvPr id="2" name="Picture 1" descr="20089915475_1cd74fac37_o.jpg">
            <a:extLst>
              <a:ext uri="{FF2B5EF4-FFF2-40B4-BE49-F238E27FC236}">
                <a16:creationId xmlns:a16="http://schemas.microsoft.com/office/drawing/2014/main" id="{0A81FF03-FDC6-CC4D-B231-F65CBFDA59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679FA8B-11E4-0B42-A321-6B205810CC43}"/>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DEFCB981-7C2F-C943-95A2-07B6949504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83858" cy="5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hidden="1">
            <a:extLst>
              <a:ext uri="{FF2B5EF4-FFF2-40B4-BE49-F238E27FC236}">
                <a16:creationId xmlns:a16="http://schemas.microsoft.com/office/drawing/2014/main" id="{0EDE2023-447C-8E47-B602-8AE251F010C0}"/>
              </a:ext>
            </a:extLst>
          </p:cNvPr>
          <p:cNvSpPr>
            <a:spLocks noGrp="1"/>
          </p:cNvSpPr>
          <p:nvPr>
            <p:ph type="title"/>
          </p:nvPr>
        </p:nvSpPr>
        <p:spPr>
          <a:xfrm>
            <a:off x="438954" y="3795886"/>
            <a:ext cx="7661438" cy="623331"/>
          </a:xfrm>
          <a:prstGeom prst="rect">
            <a:avLst/>
          </a:prstGeom>
        </p:spPr>
        <p:txBody>
          <a:bodyPr lIns="0" tIns="0" rIns="0" bIns="0" anchor="ctr" anchorCtr="0"/>
          <a:lstStyle>
            <a:lvl1pPr algn="l">
              <a:lnSpc>
                <a:spcPts val="2100"/>
              </a:lnSpc>
              <a:defRPr kumimoji="0" lang="en-US" sz="2100" b="1" i="0" u="none" strike="noStrike" kern="1200" cap="none" spc="0" normalizeH="0" baseline="0" noProof="0" smtClean="0">
                <a:ln>
                  <a:noFill/>
                </a:ln>
                <a:solidFill>
                  <a:schemeClr val="tx1">
                    <a:lumMod val="10000"/>
                    <a:lumOff val="90000"/>
                  </a:schemeClr>
                </a:solidFill>
                <a:effectLst/>
                <a:uLnTx/>
                <a:uFillTx/>
                <a:latin typeface="Arial"/>
                <a:ea typeface="MS PGothic" panose="020B0600070205080204" pitchFamily="34" charset="-128"/>
                <a:cs typeface="Arial"/>
              </a:defRPr>
            </a:lvl1pPr>
          </a:lstStyle>
          <a:p>
            <a:r>
              <a:rPr lang="en-US" dirty="0"/>
              <a:t>Click to edit Master title style</a:t>
            </a:r>
          </a:p>
        </p:txBody>
      </p:sp>
    </p:spTree>
    <p:extLst>
      <p:ext uri="{BB962C8B-B14F-4D97-AF65-F5344CB8AC3E}">
        <p14:creationId xmlns:p14="http://schemas.microsoft.com/office/powerpoint/2010/main" val="974662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d Slide - 2 1" preserve="1">
  <p:cSld name="End Slide - 2 1">
    <p:spTree>
      <p:nvGrpSpPr>
        <p:cNvPr id="1" name="Shape 151"/>
        <p:cNvGrpSpPr/>
        <p:nvPr/>
      </p:nvGrpSpPr>
      <p:grpSpPr>
        <a:xfrm>
          <a:off x="0" y="0"/>
          <a:ext cx="0" cy="0"/>
          <a:chOff x="0" y="0"/>
          <a:chExt cx="0" cy="0"/>
        </a:xfrm>
      </p:grpSpPr>
      <p:pic>
        <p:nvPicPr>
          <p:cNvPr id="152" name="Google Shape;152;p31"/>
          <p:cNvPicPr preferRelativeResize="0"/>
          <p:nvPr/>
        </p:nvPicPr>
        <p:blipFill>
          <a:blip r:embed="rId2">
            <a:alphaModFix/>
          </a:blip>
          <a:stretch>
            <a:fillRect/>
          </a:stretch>
        </p:blipFill>
        <p:spPr>
          <a:xfrm>
            <a:off x="0" y="0"/>
            <a:ext cx="9144000" cy="5143500"/>
          </a:xfrm>
          <a:prstGeom prst="rect">
            <a:avLst/>
          </a:prstGeom>
          <a:noFill/>
          <a:ln>
            <a:noFill/>
          </a:ln>
        </p:spPr>
      </p:pic>
      <p:sp>
        <p:nvSpPr>
          <p:cNvPr id="3" name="Rectangle 2">
            <a:extLst>
              <a:ext uri="{FF2B5EF4-FFF2-40B4-BE49-F238E27FC236}">
                <a16:creationId xmlns:a16="http://schemas.microsoft.com/office/drawing/2014/main" id="{6BC114CF-934C-A1CD-B6EF-8322E2165423}"/>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1B19E4B9-245F-9912-6397-C2713A54512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83858" cy="5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21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BC Title 2">
    <p:spTree>
      <p:nvGrpSpPr>
        <p:cNvPr id="1" name=""/>
        <p:cNvGrpSpPr/>
        <p:nvPr/>
      </p:nvGrpSpPr>
      <p:grpSpPr>
        <a:xfrm>
          <a:off x="0" y="0"/>
          <a:ext cx="0" cy="0"/>
          <a:chOff x="0" y="0"/>
          <a:chExt cx="0" cy="0"/>
        </a:xfrm>
      </p:grpSpPr>
      <p:pic>
        <p:nvPicPr>
          <p:cNvPr id="5" name="Picture 1" descr="31900253528_e638090e1d_o.jpg">
            <a:extLst>
              <a:ext uri="{FF2B5EF4-FFF2-40B4-BE49-F238E27FC236}">
                <a16:creationId xmlns:a16="http://schemas.microsoft.com/office/drawing/2014/main" id="{1323C42E-04AA-954B-B4C6-01D705DF29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3E74F83-DB39-7549-8317-582894260E25}"/>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77C83825-2511-6D44-A843-1695AE0A13E7}"/>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rgbClr val="001835"/>
              </a:solidFill>
            </a:endParaRPr>
          </a:p>
        </p:txBody>
      </p:sp>
      <p:pic>
        <p:nvPicPr>
          <p:cNvPr id="8" name="Picture 3" descr="s4b282c2015.png">
            <a:extLst>
              <a:ext uri="{FF2B5EF4-FFF2-40B4-BE49-F238E27FC236}">
                <a16:creationId xmlns:a16="http://schemas.microsoft.com/office/drawing/2014/main" id="{21C86978-3C5B-0B40-8BB4-DC0ABEB089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A725AF43-83EB-B952-D704-C71E9B940457}"/>
              </a:ext>
            </a:extLst>
          </p:cNvPr>
          <p:cNvSpPr>
            <a:spLocks noGrp="1"/>
          </p:cNvSpPr>
          <p:nvPr>
            <p:ph type="title" hasCustomPrompt="1"/>
          </p:nvPr>
        </p:nvSpPr>
        <p:spPr>
          <a:xfrm>
            <a:off x="370245" y="1276350"/>
            <a:ext cx="5425718" cy="2018236"/>
          </a:xfrm>
          <a:prstGeom prst="rect">
            <a:avLst/>
          </a:prstGeom>
        </p:spPr>
        <p:txBody>
          <a:bodyPr lIns="0" tIns="0" rIns="0" bIns="0">
            <a:normAutofit/>
          </a:bodyPr>
          <a:lstStyle>
            <a:lvl1pPr algn="l">
              <a:lnSpc>
                <a:spcPct val="100000"/>
              </a:lnSpc>
              <a:defRPr lang="en-US" sz="1900" b="1" i="0" kern="0" cap="none" spc="0" baseline="0" dirty="0">
                <a:solidFill>
                  <a:srgbClr val="002145"/>
                </a:solidFill>
                <a:latin typeface="Arial"/>
                <a:ea typeface="MS PGothic" panose="020B0600070205080204" pitchFamily="34" charset="-128"/>
                <a:cs typeface="Arial"/>
              </a:defRPr>
            </a:lvl1pPr>
          </a:lstStyle>
          <a:p>
            <a:r>
              <a:rPr lang="en-US" dirty="0"/>
              <a:t>Click to edit master title</a:t>
            </a:r>
          </a:p>
        </p:txBody>
      </p:sp>
      <p:sp>
        <p:nvSpPr>
          <p:cNvPr id="4" name="Text Placeholder 14">
            <a:extLst>
              <a:ext uri="{FF2B5EF4-FFF2-40B4-BE49-F238E27FC236}">
                <a16:creationId xmlns:a16="http://schemas.microsoft.com/office/drawing/2014/main" id="{3DB1F19E-7C79-5A97-0F88-74A8787F9935}"/>
              </a:ext>
            </a:extLst>
          </p:cNvPr>
          <p:cNvSpPr>
            <a:spLocks noGrp="1"/>
          </p:cNvSpPr>
          <p:nvPr>
            <p:ph type="body" sz="quarter" idx="13" hasCustomPrompt="1"/>
          </p:nvPr>
        </p:nvSpPr>
        <p:spPr>
          <a:xfrm>
            <a:off x="370245" y="3420171"/>
            <a:ext cx="5430203" cy="321394"/>
          </a:xfrm>
          <a:prstGeom prst="rect">
            <a:avLst/>
          </a:prstGeom>
        </p:spPr>
        <p:txBody>
          <a:bodyPr vert="horz" lIns="0" tIns="0" rIns="0" bIns="0"/>
          <a:lstStyle>
            <a:lvl1pPr marL="0" indent="0">
              <a:buNone/>
              <a:defRPr sz="1000" b="1" i="0" kern="0" cap="none" spc="0" normalizeH="0" baseline="0">
                <a:solidFill>
                  <a:srgbClr val="002145"/>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text</a:t>
            </a:r>
          </a:p>
        </p:txBody>
      </p:sp>
    </p:spTree>
    <p:extLst>
      <p:ext uri="{BB962C8B-B14F-4D97-AF65-F5344CB8AC3E}">
        <p14:creationId xmlns:p14="http://schemas.microsoft.com/office/powerpoint/2010/main" val="125727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BC Section">
    <p:spTree>
      <p:nvGrpSpPr>
        <p:cNvPr id="1" name=""/>
        <p:cNvGrpSpPr/>
        <p:nvPr/>
      </p:nvGrpSpPr>
      <p:grpSpPr>
        <a:xfrm>
          <a:off x="0" y="0"/>
          <a:ext cx="0" cy="0"/>
          <a:chOff x="0" y="0"/>
          <a:chExt cx="0" cy="0"/>
        </a:xfrm>
      </p:grpSpPr>
      <p:pic>
        <p:nvPicPr>
          <p:cNvPr id="2" name="Google Shape;27;p4">
            <a:extLst>
              <a:ext uri="{FF2B5EF4-FFF2-40B4-BE49-F238E27FC236}">
                <a16:creationId xmlns:a16="http://schemas.microsoft.com/office/drawing/2014/main" id="{5E18E364-D52A-D12E-938A-8A5F2E59149E}"/>
              </a:ext>
            </a:extLst>
          </p:cNvPr>
          <p:cNvPicPr preferRelativeResize="0"/>
          <p:nvPr userDrawn="1"/>
        </p:nvPicPr>
        <p:blipFill rotWithShape="1">
          <a:blip r:embed="rId2">
            <a:alphaModFix/>
          </a:blip>
          <a:srcRect/>
          <a:stretch/>
        </p:blipFill>
        <p:spPr>
          <a:xfrm>
            <a:off x="0" y="1"/>
            <a:ext cx="9144000" cy="5143499"/>
          </a:xfrm>
          <a:prstGeom prst="rect">
            <a:avLst/>
          </a:prstGeom>
          <a:noFill/>
          <a:ln>
            <a:noFill/>
          </a:ln>
        </p:spPr>
      </p:pic>
      <p:sp>
        <p:nvSpPr>
          <p:cNvPr id="4" name="Rectangle 3">
            <a:extLst>
              <a:ext uri="{FF2B5EF4-FFF2-40B4-BE49-F238E27FC236}">
                <a16:creationId xmlns:a16="http://schemas.microsoft.com/office/drawing/2014/main" id="{29B7B77C-F3F3-A24D-BE18-ADC193FB7218}"/>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82FA66AA-1BA8-944D-9CC2-9E9430CCF799}"/>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9" descr="s4b282c2015.png">
            <a:extLst>
              <a:ext uri="{FF2B5EF4-FFF2-40B4-BE49-F238E27FC236}">
                <a16:creationId xmlns:a16="http://schemas.microsoft.com/office/drawing/2014/main" id="{5EB64215-FEB7-3048-A245-DF48061DE0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5A63E03F-3048-1246-B3C0-5DB730C74277}"/>
              </a:ext>
            </a:extLst>
          </p:cNvPr>
          <p:cNvSpPr>
            <a:spLocks noGrp="1"/>
          </p:cNvSpPr>
          <p:nvPr>
            <p:ph type="title" hasCustomPrompt="1"/>
          </p:nvPr>
        </p:nvSpPr>
        <p:spPr>
          <a:xfrm>
            <a:off x="365587" y="1290675"/>
            <a:ext cx="5414568" cy="792088"/>
          </a:xfrm>
          <a:prstGeom prst="rect">
            <a:avLst/>
          </a:prstGeom>
        </p:spPr>
        <p:txBody>
          <a:bodyPr lIns="0" tIns="0" rIns="0" bIns="0" anchor="ctr">
            <a:normAutofit/>
          </a:bodyPr>
          <a:lstStyle>
            <a:lvl1pPr algn="l">
              <a:lnSpc>
                <a:spcPct val="100000"/>
              </a:lnSpc>
              <a:defRPr lang="en-US" sz="1900" b="1" i="0" kern="0" cap="none" spc="0" baseline="0" dirty="0">
                <a:solidFill>
                  <a:srgbClr val="002145"/>
                </a:solidFill>
                <a:latin typeface="Arial"/>
                <a:ea typeface="MS PGothic" panose="020B0600070205080204" pitchFamily="34" charset="-128"/>
                <a:cs typeface="Arial"/>
              </a:defRPr>
            </a:lvl1pPr>
          </a:lstStyle>
          <a:p>
            <a:r>
              <a:rPr lang="en-US" dirty="0"/>
              <a:t>Click to edit section title</a:t>
            </a:r>
          </a:p>
        </p:txBody>
      </p:sp>
    </p:spTree>
    <p:extLst>
      <p:ext uri="{BB962C8B-B14F-4D97-AF65-F5344CB8AC3E}">
        <p14:creationId xmlns:p14="http://schemas.microsoft.com/office/powerpoint/2010/main" val="417112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BC Section 2">
    <p:spTree>
      <p:nvGrpSpPr>
        <p:cNvPr id="1" name=""/>
        <p:cNvGrpSpPr/>
        <p:nvPr/>
      </p:nvGrpSpPr>
      <p:grpSpPr>
        <a:xfrm>
          <a:off x="0" y="0"/>
          <a:ext cx="0" cy="0"/>
          <a:chOff x="0" y="0"/>
          <a:chExt cx="0" cy="0"/>
        </a:xfrm>
      </p:grpSpPr>
      <p:pic>
        <p:nvPicPr>
          <p:cNvPr id="3" name="Google Shape;115;p24" descr="DSC_7326.JPG">
            <a:extLst>
              <a:ext uri="{FF2B5EF4-FFF2-40B4-BE49-F238E27FC236}">
                <a16:creationId xmlns:a16="http://schemas.microsoft.com/office/drawing/2014/main" id="{58623B94-333D-4547-B13E-017AB7F922FE}"/>
              </a:ext>
            </a:extLst>
          </p:cNvPr>
          <p:cNvPicPr preferRelativeResize="0"/>
          <p:nvPr userDrawn="1"/>
        </p:nvPicPr>
        <p:blipFill rotWithShape="1">
          <a:blip r:embed="rId2">
            <a:alphaModFix/>
          </a:blip>
          <a:srcRect/>
          <a:stretch/>
        </p:blipFill>
        <p:spPr>
          <a:xfrm>
            <a:off x="0" y="0"/>
            <a:ext cx="9144002" cy="5143501"/>
          </a:xfrm>
          <a:prstGeom prst="rect">
            <a:avLst/>
          </a:prstGeom>
          <a:noFill/>
          <a:ln>
            <a:noFill/>
          </a:ln>
        </p:spPr>
      </p:pic>
      <p:sp>
        <p:nvSpPr>
          <p:cNvPr id="4" name="Rectangle 3">
            <a:extLst>
              <a:ext uri="{FF2B5EF4-FFF2-40B4-BE49-F238E27FC236}">
                <a16:creationId xmlns:a16="http://schemas.microsoft.com/office/drawing/2014/main" id="{29B7B77C-F3F3-A24D-BE18-ADC193FB7218}"/>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82FA66AA-1BA8-944D-9CC2-9E9430CCF799}"/>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9" descr="s4b282c2015.png">
            <a:extLst>
              <a:ext uri="{FF2B5EF4-FFF2-40B4-BE49-F238E27FC236}">
                <a16:creationId xmlns:a16="http://schemas.microsoft.com/office/drawing/2014/main" id="{5EB64215-FEB7-3048-A245-DF48061DE0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5A63E03F-3048-1246-B3C0-5DB730C74277}"/>
              </a:ext>
            </a:extLst>
          </p:cNvPr>
          <p:cNvSpPr>
            <a:spLocks noGrp="1"/>
          </p:cNvSpPr>
          <p:nvPr>
            <p:ph type="title" hasCustomPrompt="1"/>
          </p:nvPr>
        </p:nvSpPr>
        <p:spPr>
          <a:xfrm>
            <a:off x="365587" y="1290675"/>
            <a:ext cx="5414568" cy="792088"/>
          </a:xfrm>
          <a:prstGeom prst="rect">
            <a:avLst/>
          </a:prstGeom>
        </p:spPr>
        <p:txBody>
          <a:bodyPr lIns="0" tIns="0" rIns="0" bIns="0" anchor="ctr">
            <a:normAutofit/>
          </a:bodyPr>
          <a:lstStyle>
            <a:lvl1pPr algn="l">
              <a:lnSpc>
                <a:spcPct val="100000"/>
              </a:lnSpc>
              <a:defRPr lang="en-US" sz="1900" b="1" i="0" kern="0" cap="none" spc="0" baseline="0" dirty="0">
                <a:solidFill>
                  <a:srgbClr val="002145"/>
                </a:solidFill>
                <a:latin typeface="Arial"/>
                <a:ea typeface="MS PGothic" panose="020B0600070205080204" pitchFamily="34" charset="-128"/>
                <a:cs typeface="Arial"/>
              </a:defRPr>
            </a:lvl1pPr>
          </a:lstStyle>
          <a:p>
            <a:r>
              <a:rPr lang="en-US" dirty="0"/>
              <a:t>Click to edit section title</a:t>
            </a:r>
          </a:p>
        </p:txBody>
      </p:sp>
    </p:spTree>
    <p:extLst>
      <p:ext uri="{BB962C8B-B14F-4D97-AF65-F5344CB8AC3E}">
        <p14:creationId xmlns:p14="http://schemas.microsoft.com/office/powerpoint/2010/main" val="2944772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UBC Section 2">
    <p:spTree>
      <p:nvGrpSpPr>
        <p:cNvPr id="1" name=""/>
        <p:cNvGrpSpPr/>
        <p:nvPr/>
      </p:nvGrpSpPr>
      <p:grpSpPr>
        <a:xfrm>
          <a:off x="0" y="0"/>
          <a:ext cx="0" cy="0"/>
          <a:chOff x="0" y="0"/>
          <a:chExt cx="0" cy="0"/>
        </a:xfrm>
      </p:grpSpPr>
      <p:pic>
        <p:nvPicPr>
          <p:cNvPr id="2" name="Google Shape;353;p48">
            <a:extLst>
              <a:ext uri="{FF2B5EF4-FFF2-40B4-BE49-F238E27FC236}">
                <a16:creationId xmlns:a16="http://schemas.microsoft.com/office/drawing/2014/main" id="{5C1138AB-C97F-3605-AD6B-707227DA3B57}"/>
              </a:ext>
            </a:extLst>
          </p:cNvPr>
          <p:cNvPicPr preferRelativeResize="0"/>
          <p:nvPr userDrawn="1"/>
        </p:nvPicPr>
        <p:blipFill>
          <a:blip r:embed="rId2">
            <a:alphaModFix/>
          </a:blip>
          <a:stretch>
            <a:fillRect/>
          </a:stretch>
        </p:blipFill>
        <p:spPr>
          <a:xfrm>
            <a:off x="0" y="0"/>
            <a:ext cx="9143999" cy="5143500"/>
          </a:xfrm>
          <a:prstGeom prst="rect">
            <a:avLst/>
          </a:prstGeom>
          <a:noFill/>
          <a:ln>
            <a:noFill/>
          </a:ln>
        </p:spPr>
      </p:pic>
      <p:sp>
        <p:nvSpPr>
          <p:cNvPr id="4" name="Rectangle 3">
            <a:extLst>
              <a:ext uri="{FF2B5EF4-FFF2-40B4-BE49-F238E27FC236}">
                <a16:creationId xmlns:a16="http://schemas.microsoft.com/office/drawing/2014/main" id="{29B7B77C-F3F3-A24D-BE18-ADC193FB7218}"/>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82FA66AA-1BA8-944D-9CC2-9E9430CCF799}"/>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9" descr="s4b282c2015.png">
            <a:extLst>
              <a:ext uri="{FF2B5EF4-FFF2-40B4-BE49-F238E27FC236}">
                <a16:creationId xmlns:a16="http://schemas.microsoft.com/office/drawing/2014/main" id="{5EB64215-FEB7-3048-A245-DF48061DE0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5A63E03F-3048-1246-B3C0-5DB730C74277}"/>
              </a:ext>
            </a:extLst>
          </p:cNvPr>
          <p:cNvSpPr>
            <a:spLocks noGrp="1"/>
          </p:cNvSpPr>
          <p:nvPr>
            <p:ph type="title" hasCustomPrompt="1"/>
          </p:nvPr>
        </p:nvSpPr>
        <p:spPr>
          <a:xfrm>
            <a:off x="365587" y="1290675"/>
            <a:ext cx="5414568" cy="792088"/>
          </a:xfrm>
          <a:prstGeom prst="rect">
            <a:avLst/>
          </a:prstGeom>
        </p:spPr>
        <p:txBody>
          <a:bodyPr lIns="0" tIns="0" rIns="0" bIns="0" anchor="ctr">
            <a:normAutofit/>
          </a:bodyPr>
          <a:lstStyle>
            <a:lvl1pPr algn="l">
              <a:lnSpc>
                <a:spcPct val="100000"/>
              </a:lnSpc>
              <a:defRPr lang="en-US" sz="1900" b="1" i="0" kern="0" cap="none" spc="0" baseline="0" dirty="0">
                <a:solidFill>
                  <a:srgbClr val="002145"/>
                </a:solidFill>
                <a:latin typeface="Arial"/>
                <a:ea typeface="MS PGothic" panose="020B0600070205080204" pitchFamily="34" charset="-128"/>
                <a:cs typeface="Arial"/>
              </a:defRPr>
            </a:lvl1pPr>
          </a:lstStyle>
          <a:p>
            <a:r>
              <a:rPr lang="en-US" dirty="0"/>
              <a:t>Click to edit section title</a:t>
            </a:r>
          </a:p>
        </p:txBody>
      </p:sp>
    </p:spTree>
    <p:extLst>
      <p:ext uri="{BB962C8B-B14F-4D97-AF65-F5344CB8AC3E}">
        <p14:creationId xmlns:p14="http://schemas.microsoft.com/office/powerpoint/2010/main" val="219612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BC Copy White Logo">
    <p:spTree>
      <p:nvGrpSpPr>
        <p:cNvPr id="1" name=""/>
        <p:cNvGrpSpPr/>
        <p:nvPr/>
      </p:nvGrpSpPr>
      <p:grpSpPr>
        <a:xfrm>
          <a:off x="0" y="0"/>
          <a:ext cx="0" cy="0"/>
          <a:chOff x="0" y="0"/>
          <a:chExt cx="0" cy="0"/>
        </a:xfrm>
      </p:grpSpPr>
      <p:pic>
        <p:nvPicPr>
          <p:cNvPr id="4" name="Picture 1" descr="s4b282c2015.png">
            <a:extLst>
              <a:ext uri="{FF2B5EF4-FFF2-40B4-BE49-F238E27FC236}">
                <a16:creationId xmlns:a16="http://schemas.microsoft.com/office/drawing/2014/main" id="{BE35A530-EC03-604F-85AB-5083EB70F3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2" name="Title 1">
            <a:extLst>
              <a:ext uri="{FF2B5EF4-FFF2-40B4-BE49-F238E27FC236}">
                <a16:creationId xmlns:a16="http://schemas.microsoft.com/office/drawing/2014/main" id="{6B0C6DE5-6CEF-9440-B1A6-ABD0F75D39AF}"/>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Tree>
    <p:extLst>
      <p:ext uri="{BB962C8B-B14F-4D97-AF65-F5344CB8AC3E}">
        <p14:creationId xmlns:p14="http://schemas.microsoft.com/office/powerpoint/2010/main" val="1526584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UBC Copy White Sidebar">
    <p:spTree>
      <p:nvGrpSpPr>
        <p:cNvPr id="1" name=""/>
        <p:cNvGrpSpPr/>
        <p:nvPr/>
      </p:nvGrpSpPr>
      <p:grpSpPr>
        <a:xfrm>
          <a:off x="0" y="0"/>
          <a:ext cx="0" cy="0"/>
          <a:chOff x="0" y="0"/>
          <a:chExt cx="0" cy="0"/>
        </a:xfrm>
      </p:grpSpPr>
      <p:pic>
        <p:nvPicPr>
          <p:cNvPr id="2" name="Google Shape;137;p28">
            <a:extLst>
              <a:ext uri="{FF2B5EF4-FFF2-40B4-BE49-F238E27FC236}">
                <a16:creationId xmlns:a16="http://schemas.microsoft.com/office/drawing/2014/main" id="{B3CAB491-8B72-CD50-FC15-7A25374468A7}"/>
              </a:ext>
            </a:extLst>
          </p:cNvPr>
          <p:cNvPicPr preferRelativeResize="0"/>
          <p:nvPr userDrawn="1"/>
        </p:nvPicPr>
        <p:blipFill>
          <a:blip r:embed="rId2">
            <a:alphaModFix/>
          </a:blip>
          <a:stretch>
            <a:fillRect/>
          </a:stretch>
        </p:blipFill>
        <p:spPr>
          <a:xfrm>
            <a:off x="8243050" y="0"/>
            <a:ext cx="901700" cy="5143500"/>
          </a:xfrm>
          <a:prstGeom prst="rect">
            <a:avLst/>
          </a:prstGeom>
          <a:noFill/>
          <a:ln>
            <a:noFill/>
          </a:ln>
        </p:spPr>
      </p:pic>
      <p:sp>
        <p:nvSpPr>
          <p:cNvPr id="7" name="Title 1">
            <a:extLst>
              <a:ext uri="{FF2B5EF4-FFF2-40B4-BE49-F238E27FC236}">
                <a16:creationId xmlns:a16="http://schemas.microsoft.com/office/drawing/2014/main" id="{18CB6CEE-A527-64E2-C3F4-421A4DDFEBE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4" name="Text Placeholder 2">
            <a:extLst>
              <a:ext uri="{FF2B5EF4-FFF2-40B4-BE49-F238E27FC236}">
                <a16:creationId xmlns:a16="http://schemas.microsoft.com/office/drawing/2014/main" id="{435B2578-9613-EE2F-1297-868E2226B682}"/>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Rectangle 4">
            <a:extLst>
              <a:ext uri="{FF2B5EF4-FFF2-40B4-BE49-F238E27FC236}">
                <a16:creationId xmlns:a16="http://schemas.microsoft.com/office/drawing/2014/main" id="{017B1C8C-554F-9742-AABA-07BD20161E1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409E40F3-0D3B-2D44-BF04-2799825487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22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UBC Copy White Sidebar">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F0D8BB7F-3886-3D45-82AB-CD57FC6E8D8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0EF5FC11-7B8C-5C45-844A-7CDF5F2A9DE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7" name="Title 1">
            <a:extLst>
              <a:ext uri="{FF2B5EF4-FFF2-40B4-BE49-F238E27FC236}">
                <a16:creationId xmlns:a16="http://schemas.microsoft.com/office/drawing/2014/main" id="{18CB6CEE-A527-64E2-C3F4-421A4DDFEBE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4" name="Text Placeholder 2">
            <a:extLst>
              <a:ext uri="{FF2B5EF4-FFF2-40B4-BE49-F238E27FC236}">
                <a16:creationId xmlns:a16="http://schemas.microsoft.com/office/drawing/2014/main" id="{435B2578-9613-EE2F-1297-868E2226B682}"/>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3" name="Google Shape;144;p29">
            <a:extLst>
              <a:ext uri="{FF2B5EF4-FFF2-40B4-BE49-F238E27FC236}">
                <a16:creationId xmlns:a16="http://schemas.microsoft.com/office/drawing/2014/main" id="{B6CAC51C-6021-9516-3D98-D2E343930268}"/>
              </a:ext>
            </a:extLst>
          </p:cNvPr>
          <p:cNvPicPr preferRelativeResize="0"/>
          <p:nvPr userDrawn="1"/>
        </p:nvPicPr>
        <p:blipFill>
          <a:blip r:embed="rId2">
            <a:alphaModFix/>
          </a:blip>
          <a:stretch>
            <a:fillRect/>
          </a:stretch>
        </p:blipFill>
        <p:spPr>
          <a:xfrm>
            <a:off x="8245265" y="0"/>
            <a:ext cx="897269" cy="5143499"/>
          </a:xfrm>
          <a:prstGeom prst="rect">
            <a:avLst/>
          </a:prstGeom>
          <a:noFill/>
          <a:ln>
            <a:noFill/>
          </a:ln>
        </p:spPr>
      </p:pic>
      <p:sp>
        <p:nvSpPr>
          <p:cNvPr id="5" name="Rectangle 4">
            <a:extLst>
              <a:ext uri="{FF2B5EF4-FFF2-40B4-BE49-F238E27FC236}">
                <a16:creationId xmlns:a16="http://schemas.microsoft.com/office/drawing/2014/main" id="{017B1C8C-554F-9742-AABA-07BD20161E1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409E40F3-0D3B-2D44-BF04-2799825487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65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BC Copy Logo Top">
    <p:spTree>
      <p:nvGrpSpPr>
        <p:cNvPr id="1" name=""/>
        <p:cNvGrpSpPr/>
        <p:nvPr/>
      </p:nvGrpSpPr>
      <p:grpSpPr>
        <a:xfrm>
          <a:off x="0" y="0"/>
          <a:ext cx="0" cy="0"/>
          <a:chOff x="0" y="0"/>
          <a:chExt cx="0" cy="0"/>
        </a:xfrm>
      </p:grpSpPr>
      <p:pic>
        <p:nvPicPr>
          <p:cNvPr id="5" name="Picture 3" descr="s4b282c2015.png">
            <a:extLst>
              <a:ext uri="{FF2B5EF4-FFF2-40B4-BE49-F238E27FC236}">
                <a16:creationId xmlns:a16="http://schemas.microsoft.com/office/drawing/2014/main" id="{1F2A0106-CBA6-FE4A-A6B4-321CB9D7B6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84188"/>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929BB2B0-324D-45D2-705F-48B63F4746D1}"/>
              </a:ext>
            </a:extLst>
          </p:cNvPr>
          <p:cNvSpPr>
            <a:spLocks noGrp="1"/>
          </p:cNvSpPr>
          <p:nvPr>
            <p:ph type="title" hasCustomPrompt="1"/>
          </p:nvPr>
        </p:nvSpPr>
        <p:spPr>
          <a:xfrm>
            <a:off x="438954" y="411510"/>
            <a:ext cx="7661438" cy="623331"/>
          </a:xfrm>
          <a:prstGeom prst="rect">
            <a:avLst/>
          </a:prstGeom>
        </p:spPr>
        <p:txBody>
          <a:bodyPr lIns="0" tIns="0" rIns="0" bIns="0" anchor="ctr" anchorCtr="0">
            <a:normAutofit/>
          </a:bodyPr>
          <a:lstStyle>
            <a:lvl1pPr algn="l">
              <a:lnSpc>
                <a:spcPct val="100000"/>
              </a:lnSpc>
              <a:defRPr kumimoji="0" lang="en-US" sz="1900" b="1" i="0" u="none" strike="noStrike" kern="1200" cap="none" spc="0" normalizeH="0" baseline="0" noProof="0" smtClean="0">
                <a:ln>
                  <a:noFill/>
                </a:ln>
                <a:solidFill>
                  <a:srgbClr val="002145"/>
                </a:solidFill>
                <a:effectLst/>
                <a:uLnTx/>
                <a:uFillTx/>
                <a:latin typeface="Arial"/>
                <a:ea typeface="MS PGothic" panose="020B0600070205080204" pitchFamily="34" charset="-128"/>
                <a:cs typeface="Arial"/>
              </a:defRPr>
            </a:lvl1pPr>
          </a:lstStyle>
          <a:p>
            <a:r>
              <a:rPr lang="en-US" dirty="0"/>
              <a:t>Click to edit title</a:t>
            </a:r>
          </a:p>
        </p:txBody>
      </p:sp>
      <p:sp>
        <p:nvSpPr>
          <p:cNvPr id="7" name="Text Placeholder 2">
            <a:extLst>
              <a:ext uri="{FF2B5EF4-FFF2-40B4-BE49-F238E27FC236}">
                <a16:creationId xmlns:a16="http://schemas.microsoft.com/office/drawing/2014/main" id="{1C52BC19-E12D-CB87-B2A7-D76912B2962A}"/>
              </a:ext>
            </a:extLst>
          </p:cNvPr>
          <p:cNvSpPr>
            <a:spLocks noGrp="1"/>
          </p:cNvSpPr>
          <p:nvPr>
            <p:ph type="body" sz="quarter" idx="13" hasCustomPrompt="1"/>
          </p:nvPr>
        </p:nvSpPr>
        <p:spPr>
          <a:xfrm>
            <a:off x="439200" y="1131888"/>
            <a:ext cx="7661438" cy="3672110"/>
          </a:xfrm>
          <a:prstGeom prst="rect">
            <a:avLst/>
          </a:prstGeom>
        </p:spPr>
        <p:txBody>
          <a:bodyPr vert="horz" lIns="0" tIns="0" rIns="0" bIns="0"/>
          <a:lstStyle>
            <a:lvl1pPr marL="0" indent="0">
              <a:lnSpc>
                <a:spcPct val="100000"/>
              </a:lnSpc>
              <a:spcBef>
                <a:spcPts val="0"/>
              </a:spcBef>
              <a:spcAft>
                <a:spcPts val="900"/>
              </a:spcAft>
              <a:buFontTx/>
              <a:buNone/>
              <a:defRPr sz="1500">
                <a:solidFill>
                  <a:srgbClr val="002145"/>
                </a:solidFill>
              </a:defRPr>
            </a:lvl1pPr>
            <a:lvl2pPr marL="0" indent="-180000">
              <a:lnSpc>
                <a:spcPct val="100000"/>
              </a:lnSpc>
              <a:spcBef>
                <a:spcPts val="0"/>
              </a:spcBef>
              <a:spcAft>
                <a:spcPts val="900"/>
              </a:spcAft>
              <a:buFont typeface="Arial"/>
              <a:buChar char="•"/>
              <a:defRPr sz="1500">
                <a:solidFill>
                  <a:srgbClr val="002145"/>
                </a:solidFill>
              </a:defRPr>
            </a:lvl2pPr>
            <a:lvl3pPr marL="534988" indent="-176213">
              <a:lnSpc>
                <a:spcPct val="100000"/>
              </a:lnSpc>
              <a:spcBef>
                <a:spcPts val="0"/>
              </a:spcBef>
              <a:spcAft>
                <a:spcPts val="900"/>
              </a:spcAft>
              <a:buFont typeface="System Font Regular"/>
              <a:buChar char="−"/>
              <a:tabLst/>
              <a:defRPr sz="1500">
                <a:solidFill>
                  <a:srgbClr val="002145"/>
                </a:solidFill>
              </a:defRPr>
            </a:lvl3pPr>
            <a:lvl4pPr marL="900000" indent="-180000">
              <a:lnSpc>
                <a:spcPct val="100000"/>
              </a:lnSpc>
              <a:spcBef>
                <a:spcPts val="0"/>
              </a:spcBef>
              <a:spcAft>
                <a:spcPts val="900"/>
              </a:spcAft>
              <a:buFont typeface="Arial"/>
              <a:buChar char="•"/>
              <a:defRPr sz="1500">
                <a:solidFill>
                  <a:srgbClr val="002145"/>
                </a:solidFill>
              </a:defRPr>
            </a:lvl4pPr>
            <a:lvl5pPr marL="1260000" indent="-180000">
              <a:lnSpc>
                <a:spcPct val="100000"/>
              </a:lnSpc>
              <a:spcBef>
                <a:spcPts val="0"/>
              </a:spcBef>
              <a:spcAft>
                <a:spcPts val="900"/>
              </a:spcAft>
              <a:buFont typeface="Arial"/>
              <a:buChar char="•"/>
              <a:defRPr sz="1500">
                <a:solidFill>
                  <a:srgbClr val="002145"/>
                </a:solidFill>
              </a:defRPr>
            </a:lvl5p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46000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7EDBD9-4DBD-7CA9-05F2-097CE4F316B2}"/>
              </a:ext>
            </a:extLst>
          </p:cNvPr>
          <p:cNvSpPr>
            <a:spLocks noGrp="1"/>
          </p:cNvSpPr>
          <p:nvPr>
            <p:ph type="body" idx="1"/>
          </p:nvPr>
        </p:nvSpPr>
        <p:spPr>
          <a:xfrm>
            <a:off x="439200" y="1130400"/>
            <a:ext cx="7660800" cy="3671999"/>
          </a:xfrm>
          <a:prstGeom prst="rect">
            <a:avLst/>
          </a:prstGeom>
        </p:spPr>
        <p:txBody>
          <a:bodyPr vert="horz" lIns="0" tIns="0" rIns="0" bIns="0" rtlCol="0">
            <a:normAutofit/>
          </a:bodyPr>
          <a:lstStyle/>
          <a:p>
            <a:pPr lvl="0"/>
            <a:r>
              <a:rPr lang="en-CA" dirty="0"/>
              <a:t>Click to edit text</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3" name="Title Placeholder 2">
            <a:extLst>
              <a:ext uri="{FF2B5EF4-FFF2-40B4-BE49-F238E27FC236}">
                <a16:creationId xmlns:a16="http://schemas.microsoft.com/office/drawing/2014/main" id="{42B709A0-2125-4876-37AA-7227241FEA1E}"/>
              </a:ext>
            </a:extLst>
          </p:cNvPr>
          <p:cNvSpPr>
            <a:spLocks noGrp="1"/>
          </p:cNvSpPr>
          <p:nvPr>
            <p:ph type="title"/>
          </p:nvPr>
        </p:nvSpPr>
        <p:spPr>
          <a:xfrm>
            <a:off x="439200" y="410401"/>
            <a:ext cx="7660800" cy="622800"/>
          </a:xfrm>
          <a:prstGeom prst="rect">
            <a:avLst/>
          </a:prstGeom>
        </p:spPr>
        <p:txBody>
          <a:bodyPr vert="horz" lIns="0" tIns="0" rIns="0" bIns="0" rtlCol="0" anchor="ctr">
            <a:normAutofit/>
          </a:bodyPr>
          <a:lstStyle/>
          <a:p>
            <a:r>
              <a:rPr lang="en-US" dirty="0"/>
              <a:t>Click to edit title</a:t>
            </a:r>
          </a:p>
        </p:txBody>
      </p:sp>
    </p:spTree>
    <p:extLst>
      <p:ext uri="{BB962C8B-B14F-4D97-AF65-F5344CB8AC3E}">
        <p14:creationId xmlns:p14="http://schemas.microsoft.com/office/powerpoint/2010/main" val="427574202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719" r:id="rId4"/>
    <p:sldLayoutId id="2147483720" r:id="rId5"/>
    <p:sldLayoutId id="2147483692" r:id="rId6"/>
    <p:sldLayoutId id="2147483711" r:id="rId7"/>
    <p:sldLayoutId id="2147483702" r:id="rId8"/>
    <p:sldLayoutId id="2147483694" r:id="rId9"/>
    <p:sldLayoutId id="2147483695" r:id="rId10"/>
    <p:sldLayoutId id="2147483697" r:id="rId11"/>
    <p:sldLayoutId id="2147483698" r:id="rId12"/>
    <p:sldLayoutId id="2147483699" r:id="rId13"/>
    <p:sldLayoutId id="2147483700" r:id="rId14"/>
    <p:sldLayoutId id="2147483701" r:id="rId15"/>
    <p:sldLayoutId id="2147483710" r:id="rId16"/>
  </p:sldLayoutIdLst>
  <p:hf hdr="0" ftr="0" dt="0"/>
  <p:txStyles>
    <p:titleStyle>
      <a:lvl1pPr algn="l" defTabSz="685800" rtl="0" eaLnBrk="1" latinLnBrk="0" hangingPunct="1">
        <a:lnSpc>
          <a:spcPct val="100000"/>
        </a:lnSpc>
        <a:spcBef>
          <a:spcPct val="0"/>
        </a:spcBef>
        <a:buNone/>
        <a:defRPr sz="1900" b="1" kern="1200">
          <a:solidFill>
            <a:srgbClr val="002145"/>
          </a:solidFill>
          <a:latin typeface="+mj-lt"/>
          <a:ea typeface="+mj-ea"/>
          <a:cs typeface="+mj-cs"/>
        </a:defRPr>
      </a:lvl1pPr>
    </p:titleStyle>
    <p:bodyStyle>
      <a:lvl1pPr marL="0" indent="0" algn="l" defTabSz="685800" rtl="0" eaLnBrk="1" latinLnBrk="0" hangingPunct="1">
        <a:lnSpc>
          <a:spcPct val="100000"/>
        </a:lnSpc>
        <a:spcBef>
          <a:spcPts val="0"/>
        </a:spcBef>
        <a:spcAft>
          <a:spcPts val="900"/>
        </a:spcAft>
        <a:buFont typeface="Arial" panose="020B0604020202020204" pitchFamily="34" charset="0"/>
        <a:buNone/>
        <a:defRPr sz="1500" kern="1200">
          <a:solidFill>
            <a:srgbClr val="002145"/>
          </a:solidFill>
          <a:latin typeface="+mn-lt"/>
          <a:ea typeface="+mn-ea"/>
          <a:cs typeface="+mn-cs"/>
        </a:defRPr>
      </a:lvl1pPr>
      <a:lvl2pPr marL="177800" indent="-171450" algn="l" defTabSz="685800" rtl="0" eaLnBrk="1" latinLnBrk="0" hangingPunct="1">
        <a:lnSpc>
          <a:spcPct val="100000"/>
        </a:lnSpc>
        <a:spcBef>
          <a:spcPts val="0"/>
        </a:spcBef>
        <a:spcAft>
          <a:spcPts val="900"/>
        </a:spcAft>
        <a:buFont typeface="Arial" panose="020B0604020202020204" pitchFamily="34" charset="0"/>
        <a:buChar char="•"/>
        <a:tabLst/>
        <a:defRPr sz="1500" kern="1200">
          <a:solidFill>
            <a:srgbClr val="002145"/>
          </a:solidFill>
          <a:latin typeface="+mn-lt"/>
          <a:ea typeface="+mn-ea"/>
          <a:cs typeface="+mn-cs"/>
        </a:defRPr>
      </a:lvl2pPr>
      <a:lvl3pPr marL="534988" indent="-171450" algn="l" defTabSz="685800" rtl="0" eaLnBrk="1" latinLnBrk="0" hangingPunct="1">
        <a:lnSpc>
          <a:spcPct val="100000"/>
        </a:lnSpc>
        <a:spcBef>
          <a:spcPts val="0"/>
        </a:spcBef>
        <a:spcAft>
          <a:spcPts val="900"/>
        </a:spcAft>
        <a:buFont typeface="Arial" panose="020B0604020202020204" pitchFamily="34" charset="0"/>
        <a:buChar char="•"/>
        <a:tabLst/>
        <a:defRPr sz="1500" kern="1200">
          <a:solidFill>
            <a:srgbClr val="002145"/>
          </a:solidFill>
          <a:latin typeface="+mn-lt"/>
          <a:ea typeface="+mn-ea"/>
          <a:cs typeface="+mn-cs"/>
        </a:defRPr>
      </a:lvl3pPr>
      <a:lvl4pPr marL="889000" indent="-174625" algn="l" defTabSz="685800" rtl="0" eaLnBrk="1" latinLnBrk="0" hangingPunct="1">
        <a:lnSpc>
          <a:spcPct val="100000"/>
        </a:lnSpc>
        <a:spcBef>
          <a:spcPts val="0"/>
        </a:spcBef>
        <a:spcAft>
          <a:spcPts val="900"/>
        </a:spcAft>
        <a:buFont typeface="Arial" panose="020B0604020202020204" pitchFamily="34" charset="0"/>
        <a:buChar char="•"/>
        <a:tabLst/>
        <a:defRPr sz="1500" kern="1200">
          <a:solidFill>
            <a:srgbClr val="002145"/>
          </a:solidFill>
          <a:latin typeface="+mn-lt"/>
          <a:ea typeface="+mn-ea"/>
          <a:cs typeface="+mn-cs"/>
        </a:defRPr>
      </a:lvl4pPr>
      <a:lvl5pPr marL="1244600" indent="-174625" algn="l" defTabSz="685800" rtl="0" eaLnBrk="1" latinLnBrk="0" hangingPunct="1">
        <a:lnSpc>
          <a:spcPct val="100000"/>
        </a:lnSpc>
        <a:spcBef>
          <a:spcPts val="0"/>
        </a:spcBef>
        <a:spcAft>
          <a:spcPts val="900"/>
        </a:spcAft>
        <a:buFont typeface="Arial" panose="020B0604020202020204" pitchFamily="34" charset="0"/>
        <a:buChar char="•"/>
        <a:tabLst/>
        <a:defRPr sz="1500" kern="1200">
          <a:solidFill>
            <a:srgbClr val="00214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recreation.ubc.ca/get-moving/move-u-crew/"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www.youtube.com/channel/UCMqboWQbrq6_Zl5mWin8l0A" TargetMode="External"/><Relationship Id="rId4" Type="http://schemas.openxmlformats.org/officeDocument/2006/relationships/hyperlink" Target="https://recreation.ok.ubc.ca/movement-break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5D3KCt-rE2s"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s://www.youtube.com/watch?v=6pa7AV5uPYc"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hyperlink" Target="http://www.multisolving.or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5" name="Title 4">
            <a:extLst>
              <a:ext uri="{FF2B5EF4-FFF2-40B4-BE49-F238E27FC236}">
                <a16:creationId xmlns:a16="http://schemas.microsoft.com/office/drawing/2014/main" id="{FC2F9F66-0816-4B47-52AE-A28719CF176C}"/>
              </a:ext>
            </a:extLst>
          </p:cNvPr>
          <p:cNvSpPr>
            <a:spLocks noGrp="1"/>
          </p:cNvSpPr>
          <p:nvPr>
            <p:ph type="title"/>
          </p:nvPr>
        </p:nvSpPr>
        <p:spPr/>
        <p:txBody>
          <a:bodyPr>
            <a:normAutofit/>
          </a:bodyPr>
          <a:lstStyle/>
          <a:p>
            <a:r>
              <a:rPr lang="en-US" sz="3100" dirty="0"/>
              <a:t>Activate Wellbeing Toolkit</a:t>
            </a:r>
            <a:br>
              <a:rPr lang="en-US" dirty="0"/>
            </a:br>
            <a:br>
              <a:rPr lang="en-US" dirty="0"/>
            </a:br>
            <a:r>
              <a:rPr lang="en-US" sz="2400" b="0" dirty="0"/>
              <a:t>Additional Activities and Tools</a:t>
            </a:r>
            <a:endParaRPr lang="en-US" b="0" dirty="0"/>
          </a:p>
        </p:txBody>
      </p:sp>
      <p:sp>
        <p:nvSpPr>
          <p:cNvPr id="171" name="Google Shape;171;p34"/>
          <p:cNvSpPr txBox="1">
            <a:spLocks noGrp="1"/>
          </p:cNvSpPr>
          <p:nvPr>
            <p:ph type="body" sz="quarter" idx="13"/>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CA" sz="1050" i="1" dirty="0"/>
              <a:t>Version March 10,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84;p42">
            <a:extLst>
              <a:ext uri="{FF2B5EF4-FFF2-40B4-BE49-F238E27FC236}">
                <a16:creationId xmlns:a16="http://schemas.microsoft.com/office/drawing/2014/main" id="{809F93ED-2E54-292A-1D03-F748D045FEDA}"/>
              </a:ext>
            </a:extLst>
          </p:cNvPr>
          <p:cNvPicPr preferRelativeResize="0"/>
          <p:nvPr/>
        </p:nvPicPr>
        <p:blipFill>
          <a:blip r:embed="rId3">
            <a:alphaModFix/>
          </a:blip>
          <a:stretch>
            <a:fillRect/>
          </a:stretch>
        </p:blipFill>
        <p:spPr>
          <a:xfrm>
            <a:off x="0" y="-73675"/>
            <a:ext cx="6625000" cy="5217175"/>
          </a:xfrm>
          <a:prstGeom prst="rect">
            <a:avLst/>
          </a:prstGeom>
          <a:noFill/>
          <a:ln>
            <a:noFill/>
          </a:ln>
        </p:spPr>
      </p:pic>
      <p:sp>
        <p:nvSpPr>
          <p:cNvPr id="3" name="Google Shape;285;p42">
            <a:extLst>
              <a:ext uri="{FF2B5EF4-FFF2-40B4-BE49-F238E27FC236}">
                <a16:creationId xmlns:a16="http://schemas.microsoft.com/office/drawing/2014/main" id="{1FCCA6B6-518B-1460-7289-5E06F22D42F2}"/>
              </a:ext>
            </a:extLst>
          </p:cNvPr>
          <p:cNvSpPr txBox="1"/>
          <p:nvPr/>
        </p:nvSpPr>
        <p:spPr>
          <a:xfrm>
            <a:off x="2586575" y="521550"/>
            <a:ext cx="2077500" cy="42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Ecochallenge.org</a:t>
            </a:r>
            <a:endParaRPr sz="1200"/>
          </a:p>
        </p:txBody>
      </p:sp>
      <p:cxnSp>
        <p:nvCxnSpPr>
          <p:cNvPr id="4" name="Google Shape;286;p42">
            <a:extLst>
              <a:ext uri="{FF2B5EF4-FFF2-40B4-BE49-F238E27FC236}">
                <a16:creationId xmlns:a16="http://schemas.microsoft.com/office/drawing/2014/main" id="{FFC0B49C-1B3F-DD9D-1135-A15306CC972A}"/>
              </a:ext>
            </a:extLst>
          </p:cNvPr>
          <p:cNvCxnSpPr/>
          <p:nvPr/>
        </p:nvCxnSpPr>
        <p:spPr>
          <a:xfrm>
            <a:off x="7339025" y="1020450"/>
            <a:ext cx="20700" cy="3679800"/>
          </a:xfrm>
          <a:prstGeom prst="straightConnector1">
            <a:avLst/>
          </a:prstGeom>
          <a:noFill/>
          <a:ln w="76200" cap="flat" cmpd="sng">
            <a:solidFill>
              <a:srgbClr val="C64068"/>
            </a:solidFill>
            <a:prstDash val="solid"/>
            <a:round/>
            <a:headEnd type="none" w="med" len="med"/>
            <a:tailEnd type="triangle" w="med" len="med"/>
          </a:ln>
        </p:spPr>
      </p:cxnSp>
      <p:sp>
        <p:nvSpPr>
          <p:cNvPr id="5" name="Google Shape;287;p42">
            <a:extLst>
              <a:ext uri="{FF2B5EF4-FFF2-40B4-BE49-F238E27FC236}">
                <a16:creationId xmlns:a16="http://schemas.microsoft.com/office/drawing/2014/main" id="{D7017FF9-3800-BAA2-BFC0-70B9B7869085}"/>
              </a:ext>
            </a:extLst>
          </p:cNvPr>
          <p:cNvSpPr txBox="1"/>
          <p:nvPr/>
        </p:nvSpPr>
        <p:spPr>
          <a:xfrm>
            <a:off x="7607725" y="1973850"/>
            <a:ext cx="1340100" cy="11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Increasing leverage </a:t>
            </a:r>
            <a:endParaRPr sz="1500" b="1"/>
          </a:p>
        </p:txBody>
      </p:sp>
    </p:spTree>
    <p:extLst>
      <p:ext uri="{BB962C8B-B14F-4D97-AF65-F5344CB8AC3E}">
        <p14:creationId xmlns:p14="http://schemas.microsoft.com/office/powerpoint/2010/main" val="807155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93;p43">
            <a:extLst>
              <a:ext uri="{FF2B5EF4-FFF2-40B4-BE49-F238E27FC236}">
                <a16:creationId xmlns:a16="http://schemas.microsoft.com/office/drawing/2014/main" id="{0F3FBB69-5CB8-120C-34CB-305AF2C8B74A}"/>
              </a:ext>
            </a:extLst>
          </p:cNvPr>
          <p:cNvSpPr txBox="1"/>
          <p:nvPr/>
        </p:nvSpPr>
        <p:spPr>
          <a:xfrm>
            <a:off x="6843100" y="2896450"/>
            <a:ext cx="2248200" cy="12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Structures can include:</a:t>
            </a:r>
            <a:endParaRPr sz="1500" b="1"/>
          </a:p>
          <a:p>
            <a:pPr marL="0" lvl="0" indent="0" algn="l" rtl="0">
              <a:spcBef>
                <a:spcPts val="0"/>
              </a:spcBef>
              <a:spcAft>
                <a:spcPts val="0"/>
              </a:spcAft>
              <a:buNone/>
            </a:pPr>
            <a:r>
              <a:rPr lang="en" sz="1500" b="1"/>
              <a:t>– </a:t>
            </a:r>
            <a:r>
              <a:rPr lang="en" sz="1500"/>
              <a:t>Built environments</a:t>
            </a:r>
            <a:endParaRPr sz="1500"/>
          </a:p>
          <a:p>
            <a:pPr marL="0" lvl="0" indent="0" algn="l" rtl="0">
              <a:spcBef>
                <a:spcPts val="0"/>
              </a:spcBef>
              <a:spcAft>
                <a:spcPts val="0"/>
              </a:spcAft>
              <a:buNone/>
            </a:pPr>
            <a:r>
              <a:rPr lang="en" sz="1500"/>
              <a:t>– Policies</a:t>
            </a:r>
            <a:endParaRPr sz="1500"/>
          </a:p>
          <a:p>
            <a:pPr marL="0" lvl="0" indent="0" algn="l" rtl="0">
              <a:spcBef>
                <a:spcPts val="0"/>
              </a:spcBef>
              <a:spcAft>
                <a:spcPts val="0"/>
              </a:spcAft>
              <a:buNone/>
            </a:pPr>
            <a:r>
              <a:rPr lang="en" sz="1500"/>
              <a:t>– Governing structures</a:t>
            </a:r>
            <a:endParaRPr sz="1500"/>
          </a:p>
        </p:txBody>
      </p:sp>
      <p:pic>
        <p:nvPicPr>
          <p:cNvPr id="7" name="Google Shape;294;p43">
            <a:extLst>
              <a:ext uri="{FF2B5EF4-FFF2-40B4-BE49-F238E27FC236}">
                <a16:creationId xmlns:a16="http://schemas.microsoft.com/office/drawing/2014/main" id="{6FFA8FFD-4433-28E6-9B78-F7F22556FF41}"/>
              </a:ext>
            </a:extLst>
          </p:cNvPr>
          <p:cNvPicPr preferRelativeResize="0"/>
          <p:nvPr/>
        </p:nvPicPr>
        <p:blipFill>
          <a:blip r:embed="rId3">
            <a:alphaModFix/>
          </a:blip>
          <a:stretch>
            <a:fillRect/>
          </a:stretch>
        </p:blipFill>
        <p:spPr>
          <a:xfrm>
            <a:off x="0" y="-73675"/>
            <a:ext cx="6625000" cy="5217175"/>
          </a:xfrm>
          <a:prstGeom prst="rect">
            <a:avLst/>
          </a:prstGeom>
          <a:noFill/>
          <a:ln>
            <a:noFill/>
          </a:ln>
        </p:spPr>
      </p:pic>
      <p:sp>
        <p:nvSpPr>
          <p:cNvPr id="8" name="Google Shape;295;p43">
            <a:extLst>
              <a:ext uri="{FF2B5EF4-FFF2-40B4-BE49-F238E27FC236}">
                <a16:creationId xmlns:a16="http://schemas.microsoft.com/office/drawing/2014/main" id="{74A563B2-321B-E5A7-2076-EC6378E419A5}"/>
              </a:ext>
            </a:extLst>
          </p:cNvPr>
          <p:cNvSpPr txBox="1"/>
          <p:nvPr/>
        </p:nvSpPr>
        <p:spPr>
          <a:xfrm>
            <a:off x="2586575" y="521550"/>
            <a:ext cx="2077500" cy="42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Ecochallenge.org</a:t>
            </a:r>
            <a:endParaRPr sz="1200"/>
          </a:p>
        </p:txBody>
      </p:sp>
      <p:sp>
        <p:nvSpPr>
          <p:cNvPr id="9" name="Google Shape;296;p43">
            <a:extLst>
              <a:ext uri="{FF2B5EF4-FFF2-40B4-BE49-F238E27FC236}">
                <a16:creationId xmlns:a16="http://schemas.microsoft.com/office/drawing/2014/main" id="{D660C824-D161-284D-A7D3-F820A7B2DE95}"/>
              </a:ext>
            </a:extLst>
          </p:cNvPr>
          <p:cNvSpPr/>
          <p:nvPr/>
        </p:nvSpPr>
        <p:spPr>
          <a:xfrm>
            <a:off x="1397025" y="2886125"/>
            <a:ext cx="5025000" cy="2185200"/>
          </a:xfrm>
          <a:prstGeom prst="roundRect">
            <a:avLst>
              <a:gd name="adj" fmla="val 16667"/>
            </a:avLst>
          </a:prstGeom>
          <a:noFill/>
          <a:ln w="152400" cap="flat" cmpd="sng">
            <a:solidFill>
              <a:srgbClr val="C640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9575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Google Shape;302;p44">
            <a:extLst>
              <a:ext uri="{FF2B5EF4-FFF2-40B4-BE49-F238E27FC236}">
                <a16:creationId xmlns:a16="http://schemas.microsoft.com/office/drawing/2014/main" id="{6189A326-E56E-85E6-25DA-BF2E82F57475}"/>
              </a:ext>
            </a:extLst>
          </p:cNvPr>
          <p:cNvCxnSpPr/>
          <p:nvPr/>
        </p:nvCxnSpPr>
        <p:spPr>
          <a:xfrm>
            <a:off x="7339025" y="1020450"/>
            <a:ext cx="20700" cy="3679800"/>
          </a:xfrm>
          <a:prstGeom prst="straightConnector1">
            <a:avLst/>
          </a:prstGeom>
          <a:noFill/>
          <a:ln w="76200" cap="flat" cmpd="sng">
            <a:solidFill>
              <a:srgbClr val="C64068"/>
            </a:solidFill>
            <a:prstDash val="solid"/>
            <a:round/>
            <a:headEnd type="none" w="med" len="med"/>
            <a:tailEnd type="triangle" w="med" len="med"/>
          </a:ln>
        </p:spPr>
      </p:cxnSp>
      <p:pic>
        <p:nvPicPr>
          <p:cNvPr id="3" name="Google Shape;303;p44">
            <a:extLst>
              <a:ext uri="{FF2B5EF4-FFF2-40B4-BE49-F238E27FC236}">
                <a16:creationId xmlns:a16="http://schemas.microsoft.com/office/drawing/2014/main" id="{D05DA301-B588-F108-60C9-F7E022C27AB0}"/>
              </a:ext>
            </a:extLst>
          </p:cNvPr>
          <p:cNvPicPr preferRelativeResize="0"/>
          <p:nvPr/>
        </p:nvPicPr>
        <p:blipFill>
          <a:blip r:embed="rId3">
            <a:alphaModFix/>
          </a:blip>
          <a:stretch>
            <a:fillRect/>
          </a:stretch>
        </p:blipFill>
        <p:spPr>
          <a:xfrm>
            <a:off x="0" y="-73675"/>
            <a:ext cx="6625000" cy="5217175"/>
          </a:xfrm>
          <a:prstGeom prst="rect">
            <a:avLst/>
          </a:prstGeom>
          <a:noFill/>
          <a:ln>
            <a:noFill/>
          </a:ln>
        </p:spPr>
      </p:pic>
      <p:sp>
        <p:nvSpPr>
          <p:cNvPr id="4" name="Google Shape;304;p44">
            <a:extLst>
              <a:ext uri="{FF2B5EF4-FFF2-40B4-BE49-F238E27FC236}">
                <a16:creationId xmlns:a16="http://schemas.microsoft.com/office/drawing/2014/main" id="{D1CCCECE-D498-CE03-D7C7-15F239650E20}"/>
              </a:ext>
            </a:extLst>
          </p:cNvPr>
          <p:cNvSpPr txBox="1"/>
          <p:nvPr/>
        </p:nvSpPr>
        <p:spPr>
          <a:xfrm>
            <a:off x="2586575" y="521550"/>
            <a:ext cx="2077500" cy="42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Ecochallenge.org</a:t>
            </a:r>
            <a:endParaRPr sz="1200"/>
          </a:p>
        </p:txBody>
      </p:sp>
      <p:sp>
        <p:nvSpPr>
          <p:cNvPr id="5" name="Google Shape;305;p44">
            <a:extLst>
              <a:ext uri="{FF2B5EF4-FFF2-40B4-BE49-F238E27FC236}">
                <a16:creationId xmlns:a16="http://schemas.microsoft.com/office/drawing/2014/main" id="{6D2A641A-D846-0559-4A7F-A29DFEE9F915}"/>
              </a:ext>
            </a:extLst>
          </p:cNvPr>
          <p:cNvSpPr txBox="1"/>
          <p:nvPr/>
        </p:nvSpPr>
        <p:spPr>
          <a:xfrm>
            <a:off x="7607725" y="1973850"/>
            <a:ext cx="1340100" cy="119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t>Increasing leverage </a:t>
            </a:r>
            <a:endParaRPr sz="1500" b="1"/>
          </a:p>
        </p:txBody>
      </p:sp>
    </p:spTree>
    <p:extLst>
      <p:ext uri="{BB962C8B-B14F-4D97-AF65-F5344CB8AC3E}">
        <p14:creationId xmlns:p14="http://schemas.microsoft.com/office/powerpoint/2010/main" val="202757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A5798-2ECF-D7DC-23C0-0FDC1777BD7A}"/>
              </a:ext>
            </a:extLst>
          </p:cNvPr>
          <p:cNvSpPr>
            <a:spLocks noGrp="1"/>
          </p:cNvSpPr>
          <p:nvPr>
            <p:ph type="title"/>
          </p:nvPr>
        </p:nvSpPr>
        <p:spPr/>
        <p:txBody>
          <a:bodyPr/>
          <a:lstStyle/>
          <a:p>
            <a:r>
              <a:rPr lang="en-US" dirty="0"/>
              <a:t>Wellbeing Moments</a:t>
            </a:r>
          </a:p>
        </p:txBody>
      </p:sp>
    </p:spTree>
    <p:extLst>
      <p:ext uri="{BB962C8B-B14F-4D97-AF65-F5344CB8AC3E}">
        <p14:creationId xmlns:p14="http://schemas.microsoft.com/office/powerpoint/2010/main" val="4069202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5A2625-39DA-9AD5-EDC6-DC3B29B3E249}"/>
              </a:ext>
            </a:extLst>
          </p:cNvPr>
          <p:cNvSpPr>
            <a:spLocks noGrp="1"/>
          </p:cNvSpPr>
          <p:nvPr>
            <p:ph type="body" sz="quarter" idx="13"/>
          </p:nvPr>
        </p:nvSpPr>
        <p:spPr/>
        <p:txBody>
          <a:bodyPr/>
          <a:lstStyle/>
          <a:p>
            <a:r>
              <a:rPr lang="en-US" dirty="0"/>
              <a:t>Reflecting on our moods and emotions and expressing them can support workplace mental health and wellbeing. It is important to note that you can feel multiple emotions and moods at once!</a:t>
            </a:r>
          </a:p>
          <a:p>
            <a:r>
              <a:rPr lang="en-US" dirty="0"/>
              <a:t>Select what mood(s) you identify with today:</a:t>
            </a:r>
          </a:p>
        </p:txBody>
      </p:sp>
      <p:sp>
        <p:nvSpPr>
          <p:cNvPr id="3" name="Title 2">
            <a:extLst>
              <a:ext uri="{FF2B5EF4-FFF2-40B4-BE49-F238E27FC236}">
                <a16:creationId xmlns:a16="http://schemas.microsoft.com/office/drawing/2014/main" id="{38C61198-775F-E5E3-479C-79FBB4364983}"/>
              </a:ext>
            </a:extLst>
          </p:cNvPr>
          <p:cNvSpPr>
            <a:spLocks noGrp="1"/>
          </p:cNvSpPr>
          <p:nvPr>
            <p:ph type="title"/>
          </p:nvPr>
        </p:nvSpPr>
        <p:spPr/>
        <p:txBody>
          <a:bodyPr>
            <a:normAutofit/>
          </a:bodyPr>
          <a:lstStyle/>
          <a:p>
            <a:r>
              <a:rPr lang="en-US" dirty="0"/>
              <a:t>How are you feeling today?</a:t>
            </a:r>
          </a:p>
        </p:txBody>
      </p:sp>
      <p:sp>
        <p:nvSpPr>
          <p:cNvPr id="4" name="Google Shape;317;p46">
            <a:extLst>
              <a:ext uri="{FF2B5EF4-FFF2-40B4-BE49-F238E27FC236}">
                <a16:creationId xmlns:a16="http://schemas.microsoft.com/office/drawing/2014/main" id="{52DA9D89-CC3B-F475-8FAB-492D5C94A023}"/>
              </a:ext>
            </a:extLst>
          </p:cNvPr>
          <p:cNvSpPr/>
          <p:nvPr/>
        </p:nvSpPr>
        <p:spPr>
          <a:xfrm>
            <a:off x="438954" y="3273707"/>
            <a:ext cx="1050300" cy="546900"/>
          </a:xfrm>
          <a:prstGeom prst="roundRect">
            <a:avLst>
              <a:gd name="adj" fmla="val 16667"/>
            </a:avLst>
          </a:prstGeom>
          <a:solidFill>
            <a:schemeClr val="lt1"/>
          </a:solidFill>
          <a:ln w="38100" cap="flat" cmpd="sng">
            <a:solidFill>
              <a:srgbClr val="858E6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Arial"/>
                <a:ea typeface="Arial"/>
                <a:cs typeface="Arial"/>
                <a:sym typeface="Arial"/>
              </a:rPr>
              <a:t>Edgy</a:t>
            </a:r>
            <a:endParaRPr sz="1100"/>
          </a:p>
        </p:txBody>
      </p:sp>
      <p:sp>
        <p:nvSpPr>
          <p:cNvPr id="5" name="Google Shape;318;p46">
            <a:extLst>
              <a:ext uri="{FF2B5EF4-FFF2-40B4-BE49-F238E27FC236}">
                <a16:creationId xmlns:a16="http://schemas.microsoft.com/office/drawing/2014/main" id="{A53C33B2-D18A-F8CB-F31E-0C71A03302FF}"/>
              </a:ext>
            </a:extLst>
          </p:cNvPr>
          <p:cNvSpPr/>
          <p:nvPr/>
        </p:nvSpPr>
        <p:spPr>
          <a:xfrm>
            <a:off x="1641655" y="3273707"/>
            <a:ext cx="1050300" cy="546900"/>
          </a:xfrm>
          <a:prstGeom prst="roundRect">
            <a:avLst>
              <a:gd name="adj" fmla="val 16667"/>
            </a:avLst>
          </a:prstGeom>
          <a:solidFill>
            <a:schemeClr val="lt1"/>
          </a:solidFill>
          <a:ln w="38100" cap="flat" cmpd="sng">
            <a:solidFill>
              <a:srgbClr val="F2B65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Arial"/>
                <a:ea typeface="Arial"/>
                <a:cs typeface="Arial"/>
                <a:sym typeface="Arial"/>
              </a:rPr>
              <a:t>Grateful</a:t>
            </a:r>
            <a:endParaRPr sz="1100"/>
          </a:p>
        </p:txBody>
      </p:sp>
      <p:sp>
        <p:nvSpPr>
          <p:cNvPr id="6" name="Google Shape;319;p46">
            <a:extLst>
              <a:ext uri="{FF2B5EF4-FFF2-40B4-BE49-F238E27FC236}">
                <a16:creationId xmlns:a16="http://schemas.microsoft.com/office/drawing/2014/main" id="{EC4A724D-1DFF-8438-2A11-5B931918E53E}"/>
              </a:ext>
            </a:extLst>
          </p:cNvPr>
          <p:cNvSpPr/>
          <p:nvPr/>
        </p:nvSpPr>
        <p:spPr>
          <a:xfrm>
            <a:off x="2844372" y="3273707"/>
            <a:ext cx="1050300" cy="546900"/>
          </a:xfrm>
          <a:prstGeom prst="roundRect">
            <a:avLst>
              <a:gd name="adj" fmla="val 16667"/>
            </a:avLst>
          </a:prstGeom>
          <a:solidFill>
            <a:schemeClr val="lt1"/>
          </a:solidFill>
          <a:ln w="38100" cap="flat" cmpd="sng">
            <a:solidFill>
              <a:srgbClr val="9EC04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Arial"/>
                <a:ea typeface="Arial"/>
                <a:cs typeface="Arial"/>
                <a:sym typeface="Arial"/>
              </a:rPr>
              <a:t>Sensitive</a:t>
            </a:r>
            <a:endParaRPr sz="1100"/>
          </a:p>
        </p:txBody>
      </p:sp>
      <p:sp>
        <p:nvSpPr>
          <p:cNvPr id="7" name="Google Shape;320;p46">
            <a:extLst>
              <a:ext uri="{FF2B5EF4-FFF2-40B4-BE49-F238E27FC236}">
                <a16:creationId xmlns:a16="http://schemas.microsoft.com/office/drawing/2014/main" id="{292F54EC-3B2D-93B1-C6C7-989D5BB479D7}"/>
              </a:ext>
            </a:extLst>
          </p:cNvPr>
          <p:cNvSpPr/>
          <p:nvPr/>
        </p:nvSpPr>
        <p:spPr>
          <a:xfrm>
            <a:off x="4047048" y="3273707"/>
            <a:ext cx="1050300" cy="546900"/>
          </a:xfrm>
          <a:prstGeom prst="roundRect">
            <a:avLst>
              <a:gd name="adj" fmla="val 16667"/>
            </a:avLst>
          </a:prstGeom>
          <a:solidFill>
            <a:schemeClr val="lt1"/>
          </a:solidFill>
          <a:ln w="38100" cap="flat" cmpd="sng">
            <a:solidFill>
              <a:srgbClr val="C27AB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Arial"/>
                <a:ea typeface="Arial"/>
                <a:cs typeface="Arial"/>
                <a:sym typeface="Arial"/>
              </a:rPr>
              <a:t>Anxious</a:t>
            </a:r>
            <a:endParaRPr sz="1100"/>
          </a:p>
        </p:txBody>
      </p:sp>
      <p:sp>
        <p:nvSpPr>
          <p:cNvPr id="8" name="Google Shape;321;p46">
            <a:extLst>
              <a:ext uri="{FF2B5EF4-FFF2-40B4-BE49-F238E27FC236}">
                <a16:creationId xmlns:a16="http://schemas.microsoft.com/office/drawing/2014/main" id="{3C8C1180-A90B-520E-DF82-C053ED0154B1}"/>
              </a:ext>
            </a:extLst>
          </p:cNvPr>
          <p:cNvSpPr/>
          <p:nvPr/>
        </p:nvSpPr>
        <p:spPr>
          <a:xfrm>
            <a:off x="438954" y="2574411"/>
            <a:ext cx="1050300" cy="546900"/>
          </a:xfrm>
          <a:prstGeom prst="roundRect">
            <a:avLst>
              <a:gd name="adj" fmla="val 16667"/>
            </a:avLst>
          </a:prstGeom>
          <a:solidFill>
            <a:schemeClr val="lt1"/>
          </a:solidFill>
          <a:ln w="38100" cap="flat" cmpd="sng">
            <a:solidFill>
              <a:srgbClr val="858E6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Arial"/>
                <a:ea typeface="Arial"/>
                <a:cs typeface="Arial"/>
                <a:sym typeface="Arial"/>
              </a:rPr>
              <a:t>Calm</a:t>
            </a:r>
            <a:endParaRPr sz="1100"/>
          </a:p>
        </p:txBody>
      </p:sp>
      <p:sp>
        <p:nvSpPr>
          <p:cNvPr id="9" name="Google Shape;322;p46">
            <a:extLst>
              <a:ext uri="{FF2B5EF4-FFF2-40B4-BE49-F238E27FC236}">
                <a16:creationId xmlns:a16="http://schemas.microsoft.com/office/drawing/2014/main" id="{3FD35877-A955-C3CD-FE07-023089EF9957}"/>
              </a:ext>
            </a:extLst>
          </p:cNvPr>
          <p:cNvSpPr/>
          <p:nvPr/>
        </p:nvSpPr>
        <p:spPr>
          <a:xfrm>
            <a:off x="1641655" y="2571750"/>
            <a:ext cx="1050300" cy="546900"/>
          </a:xfrm>
          <a:prstGeom prst="roundRect">
            <a:avLst>
              <a:gd name="adj" fmla="val 16667"/>
            </a:avLst>
          </a:prstGeom>
          <a:solidFill>
            <a:schemeClr val="lt1"/>
          </a:solidFill>
          <a:ln w="38100" cap="flat" cmpd="sng">
            <a:solidFill>
              <a:srgbClr val="F2B65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Arial"/>
                <a:ea typeface="Arial"/>
                <a:cs typeface="Arial"/>
                <a:sym typeface="Arial"/>
              </a:rPr>
              <a:t>Stressed</a:t>
            </a:r>
            <a:endParaRPr sz="1100"/>
          </a:p>
        </p:txBody>
      </p:sp>
      <p:sp>
        <p:nvSpPr>
          <p:cNvPr id="10" name="Google Shape;323;p46">
            <a:extLst>
              <a:ext uri="{FF2B5EF4-FFF2-40B4-BE49-F238E27FC236}">
                <a16:creationId xmlns:a16="http://schemas.microsoft.com/office/drawing/2014/main" id="{1A7B8030-C4EC-BB6D-0674-4C855A80D6B3}"/>
              </a:ext>
            </a:extLst>
          </p:cNvPr>
          <p:cNvSpPr/>
          <p:nvPr/>
        </p:nvSpPr>
        <p:spPr>
          <a:xfrm>
            <a:off x="2844372" y="2574411"/>
            <a:ext cx="1050300" cy="546900"/>
          </a:xfrm>
          <a:prstGeom prst="roundRect">
            <a:avLst>
              <a:gd name="adj" fmla="val 16667"/>
            </a:avLst>
          </a:prstGeom>
          <a:solidFill>
            <a:schemeClr val="lt1"/>
          </a:solidFill>
          <a:ln w="38100" cap="flat" cmpd="sng">
            <a:solidFill>
              <a:srgbClr val="9EC04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Arial"/>
                <a:ea typeface="Arial"/>
                <a:cs typeface="Arial"/>
                <a:sym typeface="Arial"/>
              </a:rPr>
              <a:t>Okay</a:t>
            </a:r>
            <a:endParaRPr sz="1100"/>
          </a:p>
        </p:txBody>
      </p:sp>
      <p:sp>
        <p:nvSpPr>
          <p:cNvPr id="11" name="Google Shape;324;p46">
            <a:extLst>
              <a:ext uri="{FF2B5EF4-FFF2-40B4-BE49-F238E27FC236}">
                <a16:creationId xmlns:a16="http://schemas.microsoft.com/office/drawing/2014/main" id="{FBC8526E-5D88-14CC-957D-AC7521BBB60B}"/>
              </a:ext>
            </a:extLst>
          </p:cNvPr>
          <p:cNvSpPr/>
          <p:nvPr/>
        </p:nvSpPr>
        <p:spPr>
          <a:xfrm>
            <a:off x="4047048" y="2571750"/>
            <a:ext cx="1050300" cy="546900"/>
          </a:xfrm>
          <a:prstGeom prst="roundRect">
            <a:avLst>
              <a:gd name="adj" fmla="val 16667"/>
            </a:avLst>
          </a:prstGeom>
          <a:solidFill>
            <a:schemeClr val="lt1"/>
          </a:solidFill>
          <a:ln w="38100" cap="flat" cmpd="sng">
            <a:solidFill>
              <a:srgbClr val="C27AB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Arial"/>
                <a:ea typeface="Arial"/>
                <a:cs typeface="Arial"/>
                <a:sym typeface="Arial"/>
              </a:rPr>
              <a:t>Amazing</a:t>
            </a:r>
            <a:endParaRPr sz="1100"/>
          </a:p>
        </p:txBody>
      </p:sp>
      <p:sp>
        <p:nvSpPr>
          <p:cNvPr id="12" name="Google Shape;325;p46">
            <a:extLst>
              <a:ext uri="{FF2B5EF4-FFF2-40B4-BE49-F238E27FC236}">
                <a16:creationId xmlns:a16="http://schemas.microsoft.com/office/drawing/2014/main" id="{B60E07FB-C220-D7B2-FCA6-421D44E0AD5F}"/>
              </a:ext>
            </a:extLst>
          </p:cNvPr>
          <p:cNvSpPr/>
          <p:nvPr/>
        </p:nvSpPr>
        <p:spPr>
          <a:xfrm>
            <a:off x="5249765" y="2574411"/>
            <a:ext cx="1050300" cy="546900"/>
          </a:xfrm>
          <a:prstGeom prst="roundRect">
            <a:avLst>
              <a:gd name="adj" fmla="val 16667"/>
            </a:avLst>
          </a:prstGeom>
          <a:solidFill>
            <a:schemeClr val="lt1"/>
          </a:solidFill>
          <a:ln w="38100" cap="flat" cmpd="sng">
            <a:solidFill>
              <a:srgbClr val="E98E5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Arial"/>
                <a:ea typeface="Arial"/>
                <a:cs typeface="Arial"/>
                <a:sym typeface="Arial"/>
              </a:rPr>
              <a:t>Stuck</a:t>
            </a:r>
            <a:endParaRPr sz="1100"/>
          </a:p>
        </p:txBody>
      </p:sp>
      <p:sp>
        <p:nvSpPr>
          <p:cNvPr id="13" name="Google Shape;326;p46">
            <a:extLst>
              <a:ext uri="{FF2B5EF4-FFF2-40B4-BE49-F238E27FC236}">
                <a16:creationId xmlns:a16="http://schemas.microsoft.com/office/drawing/2014/main" id="{50FE64BF-BB53-FB9B-3122-4098A1665AAD}"/>
              </a:ext>
            </a:extLst>
          </p:cNvPr>
          <p:cNvSpPr/>
          <p:nvPr/>
        </p:nvSpPr>
        <p:spPr>
          <a:xfrm>
            <a:off x="6452465" y="2571750"/>
            <a:ext cx="1050300" cy="546900"/>
          </a:xfrm>
          <a:prstGeom prst="roundRect">
            <a:avLst>
              <a:gd name="adj" fmla="val 16667"/>
            </a:avLst>
          </a:prstGeom>
          <a:solidFill>
            <a:schemeClr val="lt1"/>
          </a:solidFill>
          <a:ln w="38100" cap="flat" cmpd="sng">
            <a:solidFill>
              <a:srgbClr val="19A29A"/>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Arial"/>
                <a:ea typeface="Arial"/>
                <a:cs typeface="Arial"/>
                <a:sym typeface="Arial"/>
              </a:rPr>
              <a:t>Sad</a:t>
            </a:r>
            <a:endParaRPr sz="1100"/>
          </a:p>
        </p:txBody>
      </p:sp>
      <p:sp>
        <p:nvSpPr>
          <p:cNvPr id="14" name="Google Shape;327;p46">
            <a:extLst>
              <a:ext uri="{FF2B5EF4-FFF2-40B4-BE49-F238E27FC236}">
                <a16:creationId xmlns:a16="http://schemas.microsoft.com/office/drawing/2014/main" id="{1EF7F201-5B13-9988-6D81-3841AA4E0081}"/>
              </a:ext>
            </a:extLst>
          </p:cNvPr>
          <p:cNvSpPr/>
          <p:nvPr/>
        </p:nvSpPr>
        <p:spPr>
          <a:xfrm>
            <a:off x="5249765" y="3273707"/>
            <a:ext cx="1050300" cy="546900"/>
          </a:xfrm>
          <a:prstGeom prst="roundRect">
            <a:avLst>
              <a:gd name="adj" fmla="val 16667"/>
            </a:avLst>
          </a:prstGeom>
          <a:solidFill>
            <a:schemeClr val="lt1"/>
          </a:solidFill>
          <a:ln w="38100" cap="flat" cmpd="sng">
            <a:solidFill>
              <a:srgbClr val="E98E5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Arial"/>
                <a:ea typeface="Arial"/>
                <a:cs typeface="Arial"/>
                <a:sym typeface="Arial"/>
              </a:rPr>
              <a:t>Peaceful</a:t>
            </a:r>
            <a:endParaRPr sz="1100"/>
          </a:p>
        </p:txBody>
      </p:sp>
      <p:sp>
        <p:nvSpPr>
          <p:cNvPr id="15" name="Google Shape;328;p46">
            <a:extLst>
              <a:ext uri="{FF2B5EF4-FFF2-40B4-BE49-F238E27FC236}">
                <a16:creationId xmlns:a16="http://schemas.microsoft.com/office/drawing/2014/main" id="{6036AFFE-1D92-EC67-227D-A1C46E6CAB87}"/>
              </a:ext>
            </a:extLst>
          </p:cNvPr>
          <p:cNvSpPr/>
          <p:nvPr/>
        </p:nvSpPr>
        <p:spPr>
          <a:xfrm>
            <a:off x="6452465" y="3273707"/>
            <a:ext cx="1050300" cy="546900"/>
          </a:xfrm>
          <a:prstGeom prst="roundRect">
            <a:avLst>
              <a:gd name="adj" fmla="val 16667"/>
            </a:avLst>
          </a:prstGeom>
          <a:solidFill>
            <a:schemeClr val="lt1"/>
          </a:solidFill>
          <a:ln w="38100" cap="flat" cmpd="sng">
            <a:solidFill>
              <a:srgbClr val="19A29A"/>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Arial"/>
                <a:ea typeface="Arial"/>
                <a:cs typeface="Arial"/>
                <a:sym typeface="Arial"/>
              </a:rPr>
              <a:t>Inspired</a:t>
            </a:r>
            <a:endParaRPr sz="1100"/>
          </a:p>
        </p:txBody>
      </p:sp>
      <p:sp>
        <p:nvSpPr>
          <p:cNvPr id="16" name="Google Shape;329;p46">
            <a:extLst>
              <a:ext uri="{FF2B5EF4-FFF2-40B4-BE49-F238E27FC236}">
                <a16:creationId xmlns:a16="http://schemas.microsoft.com/office/drawing/2014/main" id="{BC23AED2-4D4B-052C-0EC4-BA2C476C85EB}"/>
              </a:ext>
            </a:extLst>
          </p:cNvPr>
          <p:cNvSpPr/>
          <p:nvPr/>
        </p:nvSpPr>
        <p:spPr>
          <a:xfrm>
            <a:off x="438954" y="3973007"/>
            <a:ext cx="1050300" cy="546900"/>
          </a:xfrm>
          <a:prstGeom prst="roundRect">
            <a:avLst>
              <a:gd name="adj" fmla="val 16667"/>
            </a:avLst>
          </a:prstGeom>
          <a:solidFill>
            <a:schemeClr val="lt1"/>
          </a:solidFill>
          <a:ln w="38100" cap="flat" cmpd="sng">
            <a:solidFill>
              <a:srgbClr val="858E6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Arial"/>
                <a:ea typeface="Arial"/>
                <a:cs typeface="Arial"/>
                <a:sym typeface="Arial"/>
              </a:rPr>
              <a:t>Hopeful</a:t>
            </a:r>
            <a:endParaRPr sz="1100"/>
          </a:p>
        </p:txBody>
      </p:sp>
      <p:sp>
        <p:nvSpPr>
          <p:cNvPr id="17" name="Google Shape;330;p46">
            <a:extLst>
              <a:ext uri="{FF2B5EF4-FFF2-40B4-BE49-F238E27FC236}">
                <a16:creationId xmlns:a16="http://schemas.microsoft.com/office/drawing/2014/main" id="{A2C9DE85-0B3D-B01E-16CD-AC0D37319CC2}"/>
              </a:ext>
            </a:extLst>
          </p:cNvPr>
          <p:cNvSpPr/>
          <p:nvPr/>
        </p:nvSpPr>
        <p:spPr>
          <a:xfrm>
            <a:off x="1641655" y="3973007"/>
            <a:ext cx="1050300" cy="546900"/>
          </a:xfrm>
          <a:prstGeom prst="roundRect">
            <a:avLst>
              <a:gd name="adj" fmla="val 16667"/>
            </a:avLst>
          </a:prstGeom>
          <a:solidFill>
            <a:schemeClr val="lt1"/>
          </a:solidFill>
          <a:ln w="38100" cap="flat" cmpd="sng">
            <a:solidFill>
              <a:srgbClr val="F2B65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Arial"/>
                <a:ea typeface="Arial"/>
                <a:cs typeface="Arial"/>
                <a:sym typeface="Arial"/>
              </a:rPr>
              <a:t>Awkward</a:t>
            </a:r>
            <a:endParaRPr sz="1100"/>
          </a:p>
        </p:txBody>
      </p:sp>
      <p:sp>
        <p:nvSpPr>
          <p:cNvPr id="18" name="Google Shape;331;p46">
            <a:extLst>
              <a:ext uri="{FF2B5EF4-FFF2-40B4-BE49-F238E27FC236}">
                <a16:creationId xmlns:a16="http://schemas.microsoft.com/office/drawing/2014/main" id="{03252E61-7062-AC30-9A22-1D918E0A7A8C}"/>
              </a:ext>
            </a:extLst>
          </p:cNvPr>
          <p:cNvSpPr/>
          <p:nvPr/>
        </p:nvSpPr>
        <p:spPr>
          <a:xfrm>
            <a:off x="2844372" y="3973007"/>
            <a:ext cx="1050300" cy="546900"/>
          </a:xfrm>
          <a:prstGeom prst="roundRect">
            <a:avLst>
              <a:gd name="adj" fmla="val 16667"/>
            </a:avLst>
          </a:prstGeom>
          <a:solidFill>
            <a:schemeClr val="lt1"/>
          </a:solidFill>
          <a:ln w="38100" cap="flat" cmpd="sng">
            <a:solidFill>
              <a:srgbClr val="9EC04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Arial"/>
                <a:ea typeface="Arial"/>
                <a:cs typeface="Arial"/>
                <a:sym typeface="Arial"/>
              </a:rPr>
              <a:t>Blessed</a:t>
            </a:r>
            <a:endParaRPr sz="1100"/>
          </a:p>
        </p:txBody>
      </p:sp>
      <p:sp>
        <p:nvSpPr>
          <p:cNvPr id="19" name="Google Shape;332;p46">
            <a:extLst>
              <a:ext uri="{FF2B5EF4-FFF2-40B4-BE49-F238E27FC236}">
                <a16:creationId xmlns:a16="http://schemas.microsoft.com/office/drawing/2014/main" id="{8905AD77-EAE3-B10A-5ABD-89D7FB30099E}"/>
              </a:ext>
            </a:extLst>
          </p:cNvPr>
          <p:cNvSpPr/>
          <p:nvPr/>
        </p:nvSpPr>
        <p:spPr>
          <a:xfrm>
            <a:off x="4047048" y="3973007"/>
            <a:ext cx="1050300" cy="546900"/>
          </a:xfrm>
          <a:prstGeom prst="roundRect">
            <a:avLst>
              <a:gd name="adj" fmla="val 16667"/>
            </a:avLst>
          </a:prstGeom>
          <a:solidFill>
            <a:schemeClr val="lt1"/>
          </a:solidFill>
          <a:ln w="38100" cap="flat" cmpd="sng">
            <a:solidFill>
              <a:srgbClr val="C27AB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Arial"/>
                <a:ea typeface="Arial"/>
                <a:cs typeface="Arial"/>
                <a:sym typeface="Arial"/>
              </a:rPr>
              <a:t>Happy</a:t>
            </a:r>
            <a:endParaRPr sz="1100"/>
          </a:p>
        </p:txBody>
      </p:sp>
      <p:sp>
        <p:nvSpPr>
          <p:cNvPr id="20" name="Google Shape;333;p46">
            <a:extLst>
              <a:ext uri="{FF2B5EF4-FFF2-40B4-BE49-F238E27FC236}">
                <a16:creationId xmlns:a16="http://schemas.microsoft.com/office/drawing/2014/main" id="{5E4B5AEC-435C-A599-36C7-F8137CC896AC}"/>
              </a:ext>
            </a:extLst>
          </p:cNvPr>
          <p:cNvSpPr/>
          <p:nvPr/>
        </p:nvSpPr>
        <p:spPr>
          <a:xfrm>
            <a:off x="5249765" y="3973007"/>
            <a:ext cx="1050300" cy="546900"/>
          </a:xfrm>
          <a:prstGeom prst="roundRect">
            <a:avLst>
              <a:gd name="adj" fmla="val 16667"/>
            </a:avLst>
          </a:prstGeom>
          <a:solidFill>
            <a:schemeClr val="lt1"/>
          </a:solidFill>
          <a:ln w="38100" cap="flat" cmpd="sng">
            <a:solidFill>
              <a:srgbClr val="E98E56"/>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Arial"/>
                <a:ea typeface="Arial"/>
                <a:cs typeface="Arial"/>
                <a:sym typeface="Arial"/>
              </a:rPr>
              <a:t>Meh</a:t>
            </a:r>
            <a:endParaRPr sz="1100"/>
          </a:p>
        </p:txBody>
      </p:sp>
      <p:sp>
        <p:nvSpPr>
          <p:cNvPr id="21" name="Google Shape;334;p46">
            <a:extLst>
              <a:ext uri="{FF2B5EF4-FFF2-40B4-BE49-F238E27FC236}">
                <a16:creationId xmlns:a16="http://schemas.microsoft.com/office/drawing/2014/main" id="{A136516B-09D0-40B4-A559-809EEEEBD3F2}"/>
              </a:ext>
            </a:extLst>
          </p:cNvPr>
          <p:cNvSpPr/>
          <p:nvPr/>
        </p:nvSpPr>
        <p:spPr>
          <a:xfrm>
            <a:off x="6452465" y="3973007"/>
            <a:ext cx="1050300" cy="546900"/>
          </a:xfrm>
          <a:prstGeom prst="roundRect">
            <a:avLst>
              <a:gd name="adj" fmla="val 16667"/>
            </a:avLst>
          </a:prstGeom>
          <a:solidFill>
            <a:schemeClr val="lt1"/>
          </a:solidFill>
          <a:ln w="38100" cap="flat" cmpd="sng">
            <a:solidFill>
              <a:srgbClr val="19A29A"/>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dk1"/>
                </a:solidFill>
                <a:latin typeface="Arial"/>
                <a:ea typeface="Arial"/>
                <a:cs typeface="Arial"/>
                <a:sym typeface="Arial"/>
              </a:rPr>
              <a:t>Content</a:t>
            </a:r>
            <a:endParaRPr sz="1100"/>
          </a:p>
        </p:txBody>
      </p:sp>
    </p:spTree>
    <p:extLst>
      <p:ext uri="{BB962C8B-B14F-4D97-AF65-F5344CB8AC3E}">
        <p14:creationId xmlns:p14="http://schemas.microsoft.com/office/powerpoint/2010/main" val="157423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A19A-10A3-17E1-21A6-3BE9AC56737E}"/>
              </a:ext>
            </a:extLst>
          </p:cNvPr>
          <p:cNvSpPr>
            <a:spLocks noGrp="1"/>
          </p:cNvSpPr>
          <p:nvPr>
            <p:ph type="title"/>
          </p:nvPr>
        </p:nvSpPr>
        <p:spPr/>
        <p:txBody>
          <a:bodyPr/>
          <a:lstStyle/>
          <a:p>
            <a:r>
              <a:rPr lang="en-US" dirty="0"/>
              <a:t>Movement break</a:t>
            </a:r>
          </a:p>
        </p:txBody>
      </p:sp>
      <p:sp>
        <p:nvSpPr>
          <p:cNvPr id="3" name="Text Placeholder 2">
            <a:extLst>
              <a:ext uri="{FF2B5EF4-FFF2-40B4-BE49-F238E27FC236}">
                <a16:creationId xmlns:a16="http://schemas.microsoft.com/office/drawing/2014/main" id="{6E4C99F1-2A3B-088B-8A1C-C5FBBFE2D991}"/>
              </a:ext>
            </a:extLst>
          </p:cNvPr>
          <p:cNvSpPr>
            <a:spLocks noGrp="1"/>
          </p:cNvSpPr>
          <p:nvPr>
            <p:ph type="body" sz="quarter" idx="13"/>
          </p:nvPr>
        </p:nvSpPr>
        <p:spPr/>
        <p:txBody>
          <a:bodyPr/>
          <a:lstStyle/>
          <a:p>
            <a:pPr marL="0" lvl="0" indent="0" algn="l" rtl="0">
              <a:spcBef>
                <a:spcPts val="0"/>
              </a:spcBef>
              <a:spcAft>
                <a:spcPts val="0"/>
              </a:spcAft>
              <a:buNone/>
            </a:pPr>
            <a:r>
              <a:rPr lang="en-CA" sz="1600" dirty="0">
                <a:solidFill>
                  <a:schemeClr val="dk1"/>
                </a:solidFill>
                <a:highlight>
                  <a:srgbClr val="FFFFFF"/>
                </a:highlight>
              </a:rPr>
              <a:t>Schedule a facilitated movement or wellbeing break through the </a:t>
            </a:r>
            <a:r>
              <a:rPr lang="en-CA" sz="1600" dirty="0" err="1">
                <a:solidFill>
                  <a:schemeClr val="dk1"/>
                </a:solidFill>
                <a:highlight>
                  <a:srgbClr val="FFFFFF"/>
                </a:highlight>
              </a:rPr>
              <a:t>MoveU</a:t>
            </a:r>
            <a:r>
              <a:rPr lang="en-CA" sz="1600" dirty="0">
                <a:solidFill>
                  <a:schemeClr val="dk1"/>
                </a:solidFill>
                <a:highlight>
                  <a:srgbClr val="FFFFFF"/>
                </a:highlight>
              </a:rPr>
              <a:t> Crew for </a:t>
            </a:r>
            <a:r>
              <a:rPr lang="en-CA" sz="1600" u="sng" dirty="0">
                <a:solidFill>
                  <a:srgbClr val="1155CC"/>
                </a:solidFill>
                <a:highlight>
                  <a:srgbClr val="FFFFFF"/>
                </a:highlight>
                <a:hlinkClick r:id="rId3">
                  <a:extLst>
                    <a:ext uri="{A12FA001-AC4F-418D-AE19-62706E023703}">
                      <ahyp:hlinkClr xmlns:ahyp="http://schemas.microsoft.com/office/drawing/2018/hyperlinkcolor" val="tx"/>
                    </a:ext>
                  </a:extLst>
                </a:hlinkClick>
              </a:rPr>
              <a:t>UBC-V</a:t>
            </a:r>
            <a:r>
              <a:rPr lang="en-CA" sz="1600" dirty="0">
                <a:solidFill>
                  <a:schemeClr val="dk1"/>
                </a:solidFill>
                <a:highlight>
                  <a:srgbClr val="FFFFFF"/>
                </a:highlight>
              </a:rPr>
              <a:t> or </a:t>
            </a:r>
            <a:r>
              <a:rPr lang="en-CA" sz="1600" u="sng" dirty="0">
                <a:solidFill>
                  <a:srgbClr val="1155CC"/>
                </a:solidFill>
                <a:highlight>
                  <a:srgbClr val="FFFFFF"/>
                </a:highlight>
                <a:hlinkClick r:id="rId4">
                  <a:extLst>
                    <a:ext uri="{A12FA001-AC4F-418D-AE19-62706E023703}">
                      <ahyp:hlinkClr xmlns:ahyp="http://schemas.microsoft.com/office/drawing/2018/hyperlinkcolor" val="tx"/>
                    </a:ext>
                  </a:extLst>
                </a:hlinkClick>
              </a:rPr>
              <a:t>UBC-O</a:t>
            </a:r>
            <a:r>
              <a:rPr lang="en-CA" sz="1600" dirty="0">
                <a:solidFill>
                  <a:schemeClr val="dk1"/>
                </a:solidFill>
                <a:highlight>
                  <a:srgbClr val="FFFFFF"/>
                </a:highlight>
              </a:rPr>
              <a:t> OR</a:t>
            </a:r>
          </a:p>
          <a:p>
            <a:pPr marL="0" lvl="0" indent="0" algn="l" rtl="0">
              <a:spcBef>
                <a:spcPts val="0"/>
              </a:spcBef>
              <a:spcAft>
                <a:spcPts val="0"/>
              </a:spcAft>
              <a:buNone/>
            </a:pPr>
            <a:endParaRPr lang="en-CA" sz="1600" dirty="0">
              <a:solidFill>
                <a:schemeClr val="dk1"/>
              </a:solidFill>
              <a:highlight>
                <a:srgbClr val="FFFFFF"/>
              </a:highlight>
            </a:endParaRPr>
          </a:p>
          <a:p>
            <a:pPr marL="0" lvl="0" indent="0" algn="l" rtl="0">
              <a:spcBef>
                <a:spcPts val="0"/>
              </a:spcBef>
              <a:spcAft>
                <a:spcPts val="0"/>
              </a:spcAft>
              <a:buNone/>
            </a:pPr>
            <a:r>
              <a:rPr lang="en-CA" sz="1600" dirty="0">
                <a:solidFill>
                  <a:schemeClr val="dk1"/>
                </a:solidFill>
                <a:highlight>
                  <a:srgbClr val="FFFFFF"/>
                </a:highlight>
              </a:rPr>
              <a:t>Follow one of these </a:t>
            </a:r>
            <a:r>
              <a:rPr lang="en-CA" sz="1600" u="sng" dirty="0">
                <a:solidFill>
                  <a:srgbClr val="1155CC"/>
                </a:solidFill>
                <a:highlight>
                  <a:srgbClr val="FFFFFF"/>
                </a:highlight>
                <a:hlinkClick r:id="rId5">
                  <a:extLst>
                    <a:ext uri="{A12FA001-AC4F-418D-AE19-62706E023703}">
                      <ahyp:hlinkClr xmlns:ahyp="http://schemas.microsoft.com/office/drawing/2018/hyperlinkcolor" val="tx"/>
                    </a:ext>
                  </a:extLst>
                </a:hlinkClick>
              </a:rPr>
              <a:t>videos</a:t>
            </a:r>
            <a:endParaRPr lang="en-CA" dirty="0"/>
          </a:p>
          <a:p>
            <a:endParaRPr lang="en-US" dirty="0"/>
          </a:p>
        </p:txBody>
      </p:sp>
    </p:spTree>
    <p:extLst>
      <p:ext uri="{BB962C8B-B14F-4D97-AF65-F5344CB8AC3E}">
        <p14:creationId xmlns:p14="http://schemas.microsoft.com/office/powerpoint/2010/main" val="223060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BC15B-6EEC-A343-FE95-A96969A9BA20}"/>
              </a:ext>
            </a:extLst>
          </p:cNvPr>
          <p:cNvSpPr>
            <a:spLocks noGrp="1"/>
          </p:cNvSpPr>
          <p:nvPr>
            <p:ph type="title"/>
          </p:nvPr>
        </p:nvSpPr>
        <p:spPr/>
        <p:txBody>
          <a:bodyPr/>
          <a:lstStyle/>
          <a:p>
            <a:r>
              <a:rPr lang="en-US" dirty="0"/>
              <a:t>Mindfulness Moment</a:t>
            </a:r>
          </a:p>
        </p:txBody>
      </p:sp>
      <p:sp>
        <p:nvSpPr>
          <p:cNvPr id="4" name="Text Placeholder 3">
            <a:extLst>
              <a:ext uri="{FF2B5EF4-FFF2-40B4-BE49-F238E27FC236}">
                <a16:creationId xmlns:a16="http://schemas.microsoft.com/office/drawing/2014/main" id="{410C2BBB-F532-1CE8-1D96-2EDD90CFF969}"/>
              </a:ext>
            </a:extLst>
          </p:cNvPr>
          <p:cNvSpPr>
            <a:spLocks noGrp="1"/>
          </p:cNvSpPr>
          <p:nvPr>
            <p:ph type="body" sz="quarter" idx="13"/>
          </p:nvPr>
        </p:nvSpPr>
        <p:spPr/>
        <p:txBody>
          <a:bodyPr/>
          <a:lstStyle/>
          <a:p>
            <a:pPr marL="0" lvl="0" indent="0" algn="l" rtl="0">
              <a:spcBef>
                <a:spcPts val="0"/>
              </a:spcBef>
              <a:spcAft>
                <a:spcPts val="0"/>
              </a:spcAft>
              <a:buNone/>
            </a:pPr>
            <a:r>
              <a:rPr lang="en-CA" dirty="0"/>
              <a:t>Mindfulness - 45 second breaks - Set up the video in advance (to also click through any advertising)</a:t>
            </a:r>
          </a:p>
          <a:p>
            <a:pPr marL="457200" lvl="0" indent="-298450" algn="l" rtl="0">
              <a:spcBef>
                <a:spcPts val="500"/>
              </a:spcBef>
              <a:spcAft>
                <a:spcPts val="0"/>
              </a:spcAft>
              <a:buSzPts val="1100"/>
              <a:buChar char="-"/>
            </a:pPr>
            <a:r>
              <a:rPr lang="en-CA" dirty="0" err="1"/>
              <a:t>Nitobe</a:t>
            </a:r>
            <a:r>
              <a:rPr lang="en-CA" dirty="0"/>
              <a:t> waterfall: </a:t>
            </a:r>
            <a:r>
              <a:rPr lang="en-CA" u="sng" dirty="0">
                <a:solidFill>
                  <a:schemeClr val="hlink"/>
                </a:solidFill>
                <a:hlinkClick r:id="rId3"/>
              </a:rPr>
              <a:t>https://www.youtube.com/watch?v=5D3KCt-rE2s</a:t>
            </a:r>
            <a:endParaRPr lang="en-CA" dirty="0"/>
          </a:p>
          <a:p>
            <a:pPr marL="457200" lvl="0" indent="-298450" algn="l" rtl="0">
              <a:spcBef>
                <a:spcPts val="0"/>
              </a:spcBef>
              <a:spcAft>
                <a:spcPts val="0"/>
              </a:spcAft>
              <a:buSzPts val="1100"/>
              <a:buChar char="-"/>
            </a:pPr>
            <a:r>
              <a:rPr lang="en-CA" dirty="0"/>
              <a:t>Beach </a:t>
            </a:r>
            <a:r>
              <a:rPr lang="en-CA" u="sng" dirty="0">
                <a:solidFill>
                  <a:schemeClr val="hlink"/>
                </a:solidFill>
                <a:hlinkClick r:id="rId4"/>
              </a:rPr>
              <a:t>https://www.youtube.com/watch?v=6pa7AV5uPYc</a:t>
            </a:r>
            <a:endParaRPr lang="en-CA" dirty="0"/>
          </a:p>
        </p:txBody>
      </p:sp>
    </p:spTree>
    <p:extLst>
      <p:ext uri="{BB962C8B-B14F-4D97-AF65-F5344CB8AC3E}">
        <p14:creationId xmlns:p14="http://schemas.microsoft.com/office/powerpoint/2010/main" val="3049242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A5798-2ECF-D7DC-23C0-0FDC1777BD7A}"/>
              </a:ext>
            </a:extLst>
          </p:cNvPr>
          <p:cNvSpPr>
            <a:spLocks noGrp="1"/>
          </p:cNvSpPr>
          <p:nvPr>
            <p:ph type="title"/>
          </p:nvPr>
        </p:nvSpPr>
        <p:spPr/>
        <p:txBody>
          <a:bodyPr/>
          <a:lstStyle/>
          <a:p>
            <a:r>
              <a:rPr lang="en-US" dirty="0"/>
              <a:t>Gradients of Agreement</a:t>
            </a:r>
          </a:p>
        </p:txBody>
      </p:sp>
    </p:spTree>
    <p:extLst>
      <p:ext uri="{BB962C8B-B14F-4D97-AF65-F5344CB8AC3E}">
        <p14:creationId xmlns:p14="http://schemas.microsoft.com/office/powerpoint/2010/main" val="618664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366;p50">
            <a:extLst>
              <a:ext uri="{FF2B5EF4-FFF2-40B4-BE49-F238E27FC236}">
                <a16:creationId xmlns:a16="http://schemas.microsoft.com/office/drawing/2014/main" id="{E0365783-228B-CAE6-C7DB-82403E2454EA}"/>
              </a:ext>
            </a:extLst>
          </p:cNvPr>
          <p:cNvCxnSpPr/>
          <p:nvPr/>
        </p:nvCxnSpPr>
        <p:spPr>
          <a:xfrm>
            <a:off x="24025" y="2374063"/>
            <a:ext cx="9077700" cy="0"/>
          </a:xfrm>
          <a:prstGeom prst="straightConnector1">
            <a:avLst/>
          </a:prstGeom>
          <a:noFill/>
          <a:ln w="38100" cap="flat" cmpd="sng">
            <a:solidFill>
              <a:srgbClr val="002040"/>
            </a:solidFill>
            <a:prstDash val="solid"/>
            <a:round/>
            <a:headEnd type="none" w="med" len="med"/>
            <a:tailEnd type="none" w="med" len="med"/>
          </a:ln>
        </p:spPr>
      </p:cxnSp>
      <p:sp>
        <p:nvSpPr>
          <p:cNvPr id="4" name="Google Shape;367;p50">
            <a:extLst>
              <a:ext uri="{FF2B5EF4-FFF2-40B4-BE49-F238E27FC236}">
                <a16:creationId xmlns:a16="http://schemas.microsoft.com/office/drawing/2014/main" id="{6E943058-B251-B2DB-A966-73ED2A608A02}"/>
              </a:ext>
            </a:extLst>
          </p:cNvPr>
          <p:cNvSpPr txBox="1"/>
          <p:nvPr/>
        </p:nvSpPr>
        <p:spPr>
          <a:xfrm>
            <a:off x="490725" y="1721263"/>
            <a:ext cx="3318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0C2344"/>
                </a:solidFill>
              </a:rPr>
              <a:t>1</a:t>
            </a:r>
            <a:endParaRPr sz="1800" b="1">
              <a:solidFill>
                <a:srgbClr val="0C2344"/>
              </a:solidFill>
            </a:endParaRPr>
          </a:p>
        </p:txBody>
      </p:sp>
      <p:sp>
        <p:nvSpPr>
          <p:cNvPr id="5" name="Google Shape;368;p50">
            <a:extLst>
              <a:ext uri="{FF2B5EF4-FFF2-40B4-BE49-F238E27FC236}">
                <a16:creationId xmlns:a16="http://schemas.microsoft.com/office/drawing/2014/main" id="{2C6471CC-C640-9F42-934F-CE01737AF2F0}"/>
              </a:ext>
            </a:extLst>
          </p:cNvPr>
          <p:cNvSpPr txBox="1"/>
          <p:nvPr/>
        </p:nvSpPr>
        <p:spPr>
          <a:xfrm>
            <a:off x="1630215" y="1721263"/>
            <a:ext cx="3318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0C2344"/>
                </a:solidFill>
              </a:rPr>
              <a:t>2</a:t>
            </a:r>
            <a:endParaRPr sz="1800" b="1">
              <a:solidFill>
                <a:srgbClr val="0C2344"/>
              </a:solidFill>
            </a:endParaRPr>
          </a:p>
        </p:txBody>
      </p:sp>
      <p:sp>
        <p:nvSpPr>
          <p:cNvPr id="6" name="Google Shape;369;p50">
            <a:extLst>
              <a:ext uri="{FF2B5EF4-FFF2-40B4-BE49-F238E27FC236}">
                <a16:creationId xmlns:a16="http://schemas.microsoft.com/office/drawing/2014/main" id="{64F48026-DEDF-FA76-12F8-9D17F6215E65}"/>
              </a:ext>
            </a:extLst>
          </p:cNvPr>
          <p:cNvSpPr txBox="1"/>
          <p:nvPr/>
        </p:nvSpPr>
        <p:spPr>
          <a:xfrm>
            <a:off x="2769706" y="1721263"/>
            <a:ext cx="3318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0C2344"/>
                </a:solidFill>
              </a:rPr>
              <a:t>3</a:t>
            </a:r>
            <a:endParaRPr sz="1800" b="1">
              <a:solidFill>
                <a:srgbClr val="0C2344"/>
              </a:solidFill>
            </a:endParaRPr>
          </a:p>
        </p:txBody>
      </p:sp>
      <p:sp>
        <p:nvSpPr>
          <p:cNvPr id="7" name="Google Shape;370;p50">
            <a:extLst>
              <a:ext uri="{FF2B5EF4-FFF2-40B4-BE49-F238E27FC236}">
                <a16:creationId xmlns:a16="http://schemas.microsoft.com/office/drawing/2014/main" id="{F0E406DB-CD67-D6D8-DCC5-F816517C5D6B}"/>
              </a:ext>
            </a:extLst>
          </p:cNvPr>
          <p:cNvSpPr txBox="1"/>
          <p:nvPr/>
        </p:nvSpPr>
        <p:spPr>
          <a:xfrm>
            <a:off x="3909196" y="1721263"/>
            <a:ext cx="3318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0C2344"/>
                </a:solidFill>
              </a:rPr>
              <a:t>4</a:t>
            </a:r>
            <a:endParaRPr sz="1800" b="1">
              <a:solidFill>
                <a:srgbClr val="0C2344"/>
              </a:solidFill>
            </a:endParaRPr>
          </a:p>
        </p:txBody>
      </p:sp>
      <p:sp>
        <p:nvSpPr>
          <p:cNvPr id="8" name="Google Shape;371;p50">
            <a:extLst>
              <a:ext uri="{FF2B5EF4-FFF2-40B4-BE49-F238E27FC236}">
                <a16:creationId xmlns:a16="http://schemas.microsoft.com/office/drawing/2014/main" id="{D604419B-33F9-0297-EE81-26E5997BF31A}"/>
              </a:ext>
            </a:extLst>
          </p:cNvPr>
          <p:cNvSpPr txBox="1"/>
          <p:nvPr/>
        </p:nvSpPr>
        <p:spPr>
          <a:xfrm>
            <a:off x="5048687" y="1721263"/>
            <a:ext cx="3318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0C2344"/>
                </a:solidFill>
              </a:rPr>
              <a:t>5</a:t>
            </a:r>
            <a:endParaRPr sz="1800" b="1">
              <a:solidFill>
                <a:srgbClr val="0C2344"/>
              </a:solidFill>
            </a:endParaRPr>
          </a:p>
        </p:txBody>
      </p:sp>
      <p:sp>
        <p:nvSpPr>
          <p:cNvPr id="9" name="Google Shape;372;p50">
            <a:extLst>
              <a:ext uri="{FF2B5EF4-FFF2-40B4-BE49-F238E27FC236}">
                <a16:creationId xmlns:a16="http://schemas.microsoft.com/office/drawing/2014/main" id="{6A590C12-CF07-2560-1DC9-DE412BAF1943}"/>
              </a:ext>
            </a:extLst>
          </p:cNvPr>
          <p:cNvSpPr txBox="1"/>
          <p:nvPr/>
        </p:nvSpPr>
        <p:spPr>
          <a:xfrm>
            <a:off x="6188177" y="1721263"/>
            <a:ext cx="3318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0C2344"/>
                </a:solidFill>
              </a:rPr>
              <a:t>6</a:t>
            </a:r>
            <a:endParaRPr sz="1800" b="1">
              <a:solidFill>
                <a:srgbClr val="0C2344"/>
              </a:solidFill>
            </a:endParaRPr>
          </a:p>
        </p:txBody>
      </p:sp>
      <p:sp>
        <p:nvSpPr>
          <p:cNvPr id="10" name="Google Shape;373;p50">
            <a:extLst>
              <a:ext uri="{FF2B5EF4-FFF2-40B4-BE49-F238E27FC236}">
                <a16:creationId xmlns:a16="http://schemas.microsoft.com/office/drawing/2014/main" id="{9E79E151-DCDE-B94C-9723-DDB118494931}"/>
              </a:ext>
            </a:extLst>
          </p:cNvPr>
          <p:cNvSpPr txBox="1"/>
          <p:nvPr/>
        </p:nvSpPr>
        <p:spPr>
          <a:xfrm>
            <a:off x="7327668" y="1721263"/>
            <a:ext cx="3318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0C2344"/>
                </a:solidFill>
              </a:rPr>
              <a:t>7</a:t>
            </a:r>
            <a:endParaRPr sz="1800" b="1">
              <a:solidFill>
                <a:srgbClr val="0C2344"/>
              </a:solidFill>
            </a:endParaRPr>
          </a:p>
        </p:txBody>
      </p:sp>
      <p:sp>
        <p:nvSpPr>
          <p:cNvPr id="11" name="Google Shape;374;p50">
            <a:extLst>
              <a:ext uri="{FF2B5EF4-FFF2-40B4-BE49-F238E27FC236}">
                <a16:creationId xmlns:a16="http://schemas.microsoft.com/office/drawing/2014/main" id="{B18B712A-228B-4791-7A46-25FF0744720A}"/>
              </a:ext>
            </a:extLst>
          </p:cNvPr>
          <p:cNvSpPr txBox="1"/>
          <p:nvPr/>
        </p:nvSpPr>
        <p:spPr>
          <a:xfrm>
            <a:off x="8467158" y="1721263"/>
            <a:ext cx="331800" cy="40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0C2344"/>
                </a:solidFill>
              </a:rPr>
              <a:t>8</a:t>
            </a:r>
            <a:endParaRPr sz="1800" b="1">
              <a:solidFill>
                <a:srgbClr val="0C2344"/>
              </a:solidFill>
            </a:endParaRPr>
          </a:p>
        </p:txBody>
      </p:sp>
      <p:cxnSp>
        <p:nvCxnSpPr>
          <p:cNvPr id="12" name="Google Shape;375;p50">
            <a:extLst>
              <a:ext uri="{FF2B5EF4-FFF2-40B4-BE49-F238E27FC236}">
                <a16:creationId xmlns:a16="http://schemas.microsoft.com/office/drawing/2014/main" id="{52BFFF20-1A68-E5DF-F897-E85FE950413E}"/>
              </a:ext>
            </a:extLst>
          </p:cNvPr>
          <p:cNvCxnSpPr/>
          <p:nvPr/>
        </p:nvCxnSpPr>
        <p:spPr>
          <a:xfrm>
            <a:off x="656625" y="2197663"/>
            <a:ext cx="0" cy="365400"/>
          </a:xfrm>
          <a:prstGeom prst="straightConnector1">
            <a:avLst/>
          </a:prstGeom>
          <a:noFill/>
          <a:ln w="28575" cap="flat" cmpd="sng">
            <a:solidFill>
              <a:srgbClr val="002040"/>
            </a:solidFill>
            <a:prstDash val="solid"/>
            <a:round/>
            <a:headEnd type="none" w="med" len="med"/>
            <a:tailEnd type="none" w="med" len="med"/>
          </a:ln>
        </p:spPr>
      </p:cxnSp>
      <p:cxnSp>
        <p:nvCxnSpPr>
          <p:cNvPr id="13" name="Google Shape;376;p50">
            <a:extLst>
              <a:ext uri="{FF2B5EF4-FFF2-40B4-BE49-F238E27FC236}">
                <a16:creationId xmlns:a16="http://schemas.microsoft.com/office/drawing/2014/main" id="{AE5F67F8-DE07-0FBE-8110-043B132C7B57}"/>
              </a:ext>
            </a:extLst>
          </p:cNvPr>
          <p:cNvCxnSpPr/>
          <p:nvPr/>
        </p:nvCxnSpPr>
        <p:spPr>
          <a:xfrm>
            <a:off x="1796114" y="2197663"/>
            <a:ext cx="0" cy="365400"/>
          </a:xfrm>
          <a:prstGeom prst="straightConnector1">
            <a:avLst/>
          </a:prstGeom>
          <a:noFill/>
          <a:ln w="28575" cap="flat" cmpd="sng">
            <a:solidFill>
              <a:srgbClr val="002040"/>
            </a:solidFill>
            <a:prstDash val="solid"/>
            <a:round/>
            <a:headEnd type="none" w="med" len="med"/>
            <a:tailEnd type="none" w="med" len="med"/>
          </a:ln>
        </p:spPr>
      </p:cxnSp>
      <p:cxnSp>
        <p:nvCxnSpPr>
          <p:cNvPr id="14" name="Google Shape;377;p50">
            <a:extLst>
              <a:ext uri="{FF2B5EF4-FFF2-40B4-BE49-F238E27FC236}">
                <a16:creationId xmlns:a16="http://schemas.microsoft.com/office/drawing/2014/main" id="{2CC3C778-70DB-2B02-D4E5-627EE6F7234A}"/>
              </a:ext>
            </a:extLst>
          </p:cNvPr>
          <p:cNvCxnSpPr/>
          <p:nvPr/>
        </p:nvCxnSpPr>
        <p:spPr>
          <a:xfrm>
            <a:off x="2935604" y="2197663"/>
            <a:ext cx="0" cy="365400"/>
          </a:xfrm>
          <a:prstGeom prst="straightConnector1">
            <a:avLst/>
          </a:prstGeom>
          <a:noFill/>
          <a:ln w="28575" cap="flat" cmpd="sng">
            <a:solidFill>
              <a:srgbClr val="002040"/>
            </a:solidFill>
            <a:prstDash val="solid"/>
            <a:round/>
            <a:headEnd type="none" w="med" len="med"/>
            <a:tailEnd type="none" w="med" len="med"/>
          </a:ln>
        </p:spPr>
      </p:cxnSp>
      <p:cxnSp>
        <p:nvCxnSpPr>
          <p:cNvPr id="15" name="Google Shape;378;p50">
            <a:extLst>
              <a:ext uri="{FF2B5EF4-FFF2-40B4-BE49-F238E27FC236}">
                <a16:creationId xmlns:a16="http://schemas.microsoft.com/office/drawing/2014/main" id="{E05873DC-0325-9E55-0377-86224F73B320}"/>
              </a:ext>
            </a:extLst>
          </p:cNvPr>
          <p:cNvCxnSpPr/>
          <p:nvPr/>
        </p:nvCxnSpPr>
        <p:spPr>
          <a:xfrm>
            <a:off x="4075093" y="2197663"/>
            <a:ext cx="0" cy="365400"/>
          </a:xfrm>
          <a:prstGeom prst="straightConnector1">
            <a:avLst/>
          </a:prstGeom>
          <a:noFill/>
          <a:ln w="28575" cap="flat" cmpd="sng">
            <a:solidFill>
              <a:srgbClr val="002040"/>
            </a:solidFill>
            <a:prstDash val="solid"/>
            <a:round/>
            <a:headEnd type="none" w="med" len="med"/>
            <a:tailEnd type="none" w="med" len="med"/>
          </a:ln>
        </p:spPr>
      </p:cxnSp>
      <p:cxnSp>
        <p:nvCxnSpPr>
          <p:cNvPr id="16" name="Google Shape;379;p50">
            <a:extLst>
              <a:ext uri="{FF2B5EF4-FFF2-40B4-BE49-F238E27FC236}">
                <a16:creationId xmlns:a16="http://schemas.microsoft.com/office/drawing/2014/main" id="{373FE856-1DFB-F1F0-0354-88EB66C385F5}"/>
              </a:ext>
            </a:extLst>
          </p:cNvPr>
          <p:cNvCxnSpPr/>
          <p:nvPr/>
        </p:nvCxnSpPr>
        <p:spPr>
          <a:xfrm>
            <a:off x="5214582" y="2197663"/>
            <a:ext cx="0" cy="365400"/>
          </a:xfrm>
          <a:prstGeom prst="straightConnector1">
            <a:avLst/>
          </a:prstGeom>
          <a:noFill/>
          <a:ln w="28575" cap="flat" cmpd="sng">
            <a:solidFill>
              <a:srgbClr val="002040"/>
            </a:solidFill>
            <a:prstDash val="solid"/>
            <a:round/>
            <a:headEnd type="none" w="med" len="med"/>
            <a:tailEnd type="none" w="med" len="med"/>
          </a:ln>
        </p:spPr>
      </p:cxnSp>
      <p:cxnSp>
        <p:nvCxnSpPr>
          <p:cNvPr id="17" name="Google Shape;380;p50">
            <a:extLst>
              <a:ext uri="{FF2B5EF4-FFF2-40B4-BE49-F238E27FC236}">
                <a16:creationId xmlns:a16="http://schemas.microsoft.com/office/drawing/2014/main" id="{069BEC3B-6FE8-E78B-BA1F-2E5CBFA3FB7D}"/>
              </a:ext>
            </a:extLst>
          </p:cNvPr>
          <p:cNvCxnSpPr/>
          <p:nvPr/>
        </p:nvCxnSpPr>
        <p:spPr>
          <a:xfrm>
            <a:off x="6354071" y="2197663"/>
            <a:ext cx="0" cy="365400"/>
          </a:xfrm>
          <a:prstGeom prst="straightConnector1">
            <a:avLst/>
          </a:prstGeom>
          <a:noFill/>
          <a:ln w="28575" cap="flat" cmpd="sng">
            <a:solidFill>
              <a:srgbClr val="002040"/>
            </a:solidFill>
            <a:prstDash val="solid"/>
            <a:round/>
            <a:headEnd type="none" w="med" len="med"/>
            <a:tailEnd type="none" w="med" len="med"/>
          </a:ln>
        </p:spPr>
      </p:cxnSp>
      <p:cxnSp>
        <p:nvCxnSpPr>
          <p:cNvPr id="18" name="Google Shape;381;p50">
            <a:extLst>
              <a:ext uri="{FF2B5EF4-FFF2-40B4-BE49-F238E27FC236}">
                <a16:creationId xmlns:a16="http://schemas.microsoft.com/office/drawing/2014/main" id="{AD43D8F5-6A52-250C-FC8F-8631AD5AE2AD}"/>
              </a:ext>
            </a:extLst>
          </p:cNvPr>
          <p:cNvCxnSpPr/>
          <p:nvPr/>
        </p:nvCxnSpPr>
        <p:spPr>
          <a:xfrm>
            <a:off x="7493561" y="2197663"/>
            <a:ext cx="0" cy="365400"/>
          </a:xfrm>
          <a:prstGeom prst="straightConnector1">
            <a:avLst/>
          </a:prstGeom>
          <a:noFill/>
          <a:ln w="28575" cap="flat" cmpd="sng">
            <a:solidFill>
              <a:srgbClr val="002040"/>
            </a:solidFill>
            <a:prstDash val="solid"/>
            <a:round/>
            <a:headEnd type="none" w="med" len="med"/>
            <a:tailEnd type="none" w="med" len="med"/>
          </a:ln>
        </p:spPr>
      </p:cxnSp>
      <p:cxnSp>
        <p:nvCxnSpPr>
          <p:cNvPr id="19" name="Google Shape;382;p50">
            <a:extLst>
              <a:ext uri="{FF2B5EF4-FFF2-40B4-BE49-F238E27FC236}">
                <a16:creationId xmlns:a16="http://schemas.microsoft.com/office/drawing/2014/main" id="{B8C6057E-8074-60DB-8959-4DCFDF31EF66}"/>
              </a:ext>
            </a:extLst>
          </p:cNvPr>
          <p:cNvCxnSpPr/>
          <p:nvPr/>
        </p:nvCxnSpPr>
        <p:spPr>
          <a:xfrm>
            <a:off x="8633050" y="2197663"/>
            <a:ext cx="0" cy="365400"/>
          </a:xfrm>
          <a:prstGeom prst="straightConnector1">
            <a:avLst/>
          </a:prstGeom>
          <a:noFill/>
          <a:ln w="28575" cap="flat" cmpd="sng">
            <a:solidFill>
              <a:srgbClr val="002040"/>
            </a:solidFill>
            <a:prstDash val="solid"/>
            <a:round/>
            <a:headEnd type="none" w="med" len="med"/>
            <a:tailEnd type="none" w="med" len="med"/>
          </a:ln>
        </p:spPr>
      </p:cxnSp>
      <p:sp>
        <p:nvSpPr>
          <p:cNvPr id="20" name="Google Shape;383;p50">
            <a:extLst>
              <a:ext uri="{FF2B5EF4-FFF2-40B4-BE49-F238E27FC236}">
                <a16:creationId xmlns:a16="http://schemas.microsoft.com/office/drawing/2014/main" id="{C7F4C925-3FD1-C776-4FC6-3AE9A9ED38FC}"/>
              </a:ext>
            </a:extLst>
          </p:cNvPr>
          <p:cNvSpPr txBox="1"/>
          <p:nvPr/>
        </p:nvSpPr>
        <p:spPr>
          <a:xfrm>
            <a:off x="1376671" y="2729550"/>
            <a:ext cx="868200" cy="5232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850" b="1">
                <a:solidFill>
                  <a:srgbClr val="0C2344"/>
                </a:solidFill>
              </a:rPr>
              <a:t>Whole-hearted endorsement</a:t>
            </a:r>
            <a:endParaRPr sz="850" b="1">
              <a:solidFill>
                <a:srgbClr val="0C2344"/>
              </a:solidFill>
            </a:endParaRPr>
          </a:p>
          <a:p>
            <a:pPr marL="0" lvl="0" indent="0" algn="ctr" rtl="0">
              <a:spcBef>
                <a:spcPts val="0"/>
              </a:spcBef>
              <a:spcAft>
                <a:spcPts val="0"/>
              </a:spcAft>
              <a:buNone/>
            </a:pPr>
            <a:endParaRPr sz="850">
              <a:solidFill>
                <a:srgbClr val="0C2344"/>
              </a:solidFill>
            </a:endParaRPr>
          </a:p>
          <a:p>
            <a:pPr marL="0" lvl="0" indent="0" algn="ctr" rtl="0">
              <a:spcBef>
                <a:spcPts val="0"/>
              </a:spcBef>
              <a:spcAft>
                <a:spcPts val="0"/>
              </a:spcAft>
              <a:buNone/>
            </a:pPr>
            <a:r>
              <a:rPr lang="en" sz="850">
                <a:solidFill>
                  <a:srgbClr val="0C2344"/>
                </a:solidFill>
              </a:rPr>
              <a:t>“I really like it”</a:t>
            </a:r>
            <a:endParaRPr sz="850">
              <a:solidFill>
                <a:srgbClr val="0C2344"/>
              </a:solidFill>
            </a:endParaRPr>
          </a:p>
        </p:txBody>
      </p:sp>
      <p:sp>
        <p:nvSpPr>
          <p:cNvPr id="21" name="Google Shape;384;p50">
            <a:extLst>
              <a:ext uri="{FF2B5EF4-FFF2-40B4-BE49-F238E27FC236}">
                <a16:creationId xmlns:a16="http://schemas.microsoft.com/office/drawing/2014/main" id="{8A4A689A-A77D-669D-27FA-079EECE4F846}"/>
              </a:ext>
            </a:extLst>
          </p:cNvPr>
          <p:cNvSpPr txBox="1"/>
          <p:nvPr/>
        </p:nvSpPr>
        <p:spPr>
          <a:xfrm>
            <a:off x="3652389" y="2729550"/>
            <a:ext cx="845400" cy="654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850" b="1">
                <a:solidFill>
                  <a:srgbClr val="0C2344"/>
                </a:solidFill>
              </a:rPr>
              <a:t>Abstain</a:t>
            </a:r>
            <a:endParaRPr sz="850" b="1">
              <a:solidFill>
                <a:srgbClr val="0C2344"/>
              </a:solidFill>
            </a:endParaRPr>
          </a:p>
          <a:p>
            <a:pPr marL="0" lvl="0" indent="0" algn="ctr" rtl="0">
              <a:spcBef>
                <a:spcPts val="0"/>
              </a:spcBef>
              <a:spcAft>
                <a:spcPts val="0"/>
              </a:spcAft>
              <a:buNone/>
            </a:pPr>
            <a:br>
              <a:rPr lang="en" sz="850">
                <a:solidFill>
                  <a:srgbClr val="0C2344"/>
                </a:solidFill>
              </a:rPr>
            </a:br>
            <a:endParaRPr sz="850">
              <a:solidFill>
                <a:srgbClr val="0C2344"/>
              </a:solidFill>
            </a:endParaRPr>
          </a:p>
          <a:p>
            <a:pPr marL="0" lvl="0" indent="0" algn="ctr" rtl="0">
              <a:spcBef>
                <a:spcPts val="0"/>
              </a:spcBef>
              <a:spcAft>
                <a:spcPts val="0"/>
              </a:spcAft>
              <a:buNone/>
            </a:pPr>
            <a:r>
              <a:rPr lang="en" sz="850">
                <a:solidFill>
                  <a:srgbClr val="0C2344"/>
                </a:solidFill>
              </a:rPr>
              <a:t>“This issue does not affect me”</a:t>
            </a:r>
            <a:endParaRPr sz="850">
              <a:solidFill>
                <a:srgbClr val="0C2344"/>
              </a:solidFill>
            </a:endParaRPr>
          </a:p>
        </p:txBody>
      </p:sp>
      <p:sp>
        <p:nvSpPr>
          <p:cNvPr id="22" name="Google Shape;385;p50">
            <a:extLst>
              <a:ext uri="{FF2B5EF4-FFF2-40B4-BE49-F238E27FC236}">
                <a16:creationId xmlns:a16="http://schemas.microsoft.com/office/drawing/2014/main" id="{CA9365EF-D4B3-3362-9B42-B8A16E13A160}"/>
              </a:ext>
            </a:extLst>
          </p:cNvPr>
          <p:cNvSpPr txBox="1"/>
          <p:nvPr/>
        </p:nvSpPr>
        <p:spPr>
          <a:xfrm>
            <a:off x="4711636" y="2729538"/>
            <a:ext cx="1005900" cy="7851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850" b="1">
                <a:solidFill>
                  <a:srgbClr val="0C2344"/>
                </a:solidFill>
              </a:rPr>
              <a:t>More discussion needed</a:t>
            </a:r>
            <a:endParaRPr sz="850" b="1">
              <a:solidFill>
                <a:srgbClr val="0C2344"/>
              </a:solidFill>
            </a:endParaRPr>
          </a:p>
          <a:p>
            <a:pPr marL="0" lvl="0" indent="0" algn="ctr" rtl="0">
              <a:spcBef>
                <a:spcPts val="0"/>
              </a:spcBef>
              <a:spcAft>
                <a:spcPts val="0"/>
              </a:spcAft>
              <a:buNone/>
            </a:pPr>
            <a:endParaRPr sz="850">
              <a:solidFill>
                <a:srgbClr val="0C2344"/>
              </a:solidFill>
            </a:endParaRPr>
          </a:p>
          <a:p>
            <a:pPr marL="0" lvl="0" indent="0" algn="ctr" rtl="0">
              <a:spcBef>
                <a:spcPts val="0"/>
              </a:spcBef>
              <a:spcAft>
                <a:spcPts val="0"/>
              </a:spcAft>
              <a:buNone/>
            </a:pPr>
            <a:r>
              <a:rPr lang="en" sz="850">
                <a:solidFill>
                  <a:srgbClr val="0C2344"/>
                </a:solidFill>
              </a:rPr>
              <a:t>“I don’t understand the issues well enough yet”</a:t>
            </a:r>
            <a:endParaRPr sz="850">
              <a:solidFill>
                <a:srgbClr val="0C2344"/>
              </a:solidFill>
            </a:endParaRPr>
          </a:p>
        </p:txBody>
      </p:sp>
      <p:sp>
        <p:nvSpPr>
          <p:cNvPr id="23" name="Google Shape;386;p50">
            <a:extLst>
              <a:ext uri="{FF2B5EF4-FFF2-40B4-BE49-F238E27FC236}">
                <a16:creationId xmlns:a16="http://schemas.microsoft.com/office/drawing/2014/main" id="{1C5F8201-0559-AD69-09F9-E52B8427D82B}"/>
              </a:ext>
            </a:extLst>
          </p:cNvPr>
          <p:cNvSpPr txBox="1"/>
          <p:nvPr/>
        </p:nvSpPr>
        <p:spPr>
          <a:xfrm>
            <a:off x="5866200" y="2729550"/>
            <a:ext cx="985800" cy="7851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850" b="1">
                <a:solidFill>
                  <a:srgbClr val="0C2344"/>
                </a:solidFill>
              </a:rPr>
              <a:t>Don’t like but will support</a:t>
            </a:r>
            <a:endParaRPr sz="850" b="1">
              <a:solidFill>
                <a:srgbClr val="0C2344"/>
              </a:solidFill>
            </a:endParaRPr>
          </a:p>
          <a:p>
            <a:pPr marL="0" lvl="0" indent="0" algn="ctr" rtl="0">
              <a:spcBef>
                <a:spcPts val="0"/>
              </a:spcBef>
              <a:spcAft>
                <a:spcPts val="0"/>
              </a:spcAft>
              <a:buNone/>
            </a:pPr>
            <a:endParaRPr sz="850">
              <a:solidFill>
                <a:srgbClr val="0C2344"/>
              </a:solidFill>
            </a:endParaRPr>
          </a:p>
          <a:p>
            <a:pPr marL="0" lvl="0" indent="0" algn="ctr" rtl="0">
              <a:spcBef>
                <a:spcPts val="0"/>
              </a:spcBef>
              <a:spcAft>
                <a:spcPts val="0"/>
              </a:spcAft>
              <a:buNone/>
            </a:pPr>
            <a:r>
              <a:rPr lang="en" sz="850">
                <a:solidFill>
                  <a:srgbClr val="0C2344"/>
                </a:solidFill>
              </a:rPr>
              <a:t>“It’s not great, but I don’t want to hold up the group”</a:t>
            </a:r>
            <a:endParaRPr sz="850">
              <a:solidFill>
                <a:srgbClr val="0C2344"/>
              </a:solidFill>
            </a:endParaRPr>
          </a:p>
        </p:txBody>
      </p:sp>
      <p:sp>
        <p:nvSpPr>
          <p:cNvPr id="24" name="Google Shape;387;p50">
            <a:extLst>
              <a:ext uri="{FF2B5EF4-FFF2-40B4-BE49-F238E27FC236}">
                <a16:creationId xmlns:a16="http://schemas.microsoft.com/office/drawing/2014/main" id="{1731D933-B0A2-494D-B2B4-2D57C1073C59}"/>
              </a:ext>
            </a:extLst>
          </p:cNvPr>
          <p:cNvSpPr txBox="1"/>
          <p:nvPr/>
        </p:nvSpPr>
        <p:spPr>
          <a:xfrm>
            <a:off x="7000675" y="2729550"/>
            <a:ext cx="985800" cy="7851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850" b="1">
                <a:solidFill>
                  <a:srgbClr val="0C2344"/>
                </a:solidFill>
              </a:rPr>
              <a:t>Serious disagreement</a:t>
            </a:r>
            <a:endParaRPr sz="850" b="1">
              <a:solidFill>
                <a:srgbClr val="0C2344"/>
              </a:solidFill>
            </a:endParaRPr>
          </a:p>
          <a:p>
            <a:pPr marL="0" lvl="0" indent="0" algn="ctr" rtl="0">
              <a:spcBef>
                <a:spcPts val="0"/>
              </a:spcBef>
              <a:spcAft>
                <a:spcPts val="0"/>
              </a:spcAft>
              <a:buNone/>
            </a:pPr>
            <a:endParaRPr sz="850">
              <a:solidFill>
                <a:srgbClr val="0C2344"/>
              </a:solidFill>
            </a:endParaRPr>
          </a:p>
          <a:p>
            <a:pPr marL="0" lvl="0" indent="0" algn="ctr" rtl="0">
              <a:spcBef>
                <a:spcPts val="0"/>
              </a:spcBef>
              <a:spcAft>
                <a:spcPts val="0"/>
              </a:spcAft>
              <a:buNone/>
            </a:pPr>
            <a:r>
              <a:rPr lang="en" sz="850">
                <a:solidFill>
                  <a:srgbClr val="0C2344"/>
                </a:solidFill>
              </a:rPr>
              <a:t>“I am not on board with this – don’t count on me”</a:t>
            </a:r>
            <a:endParaRPr sz="850">
              <a:solidFill>
                <a:srgbClr val="0C2344"/>
              </a:solidFill>
            </a:endParaRPr>
          </a:p>
        </p:txBody>
      </p:sp>
      <p:sp>
        <p:nvSpPr>
          <p:cNvPr id="25" name="Google Shape;388;p50">
            <a:extLst>
              <a:ext uri="{FF2B5EF4-FFF2-40B4-BE49-F238E27FC236}">
                <a16:creationId xmlns:a16="http://schemas.microsoft.com/office/drawing/2014/main" id="{21F4DB14-5054-2715-4DBF-E1A69A541B23}"/>
              </a:ext>
            </a:extLst>
          </p:cNvPr>
          <p:cNvSpPr txBox="1"/>
          <p:nvPr/>
        </p:nvSpPr>
        <p:spPr>
          <a:xfrm>
            <a:off x="8278750" y="2729550"/>
            <a:ext cx="708600" cy="654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850" b="1">
                <a:solidFill>
                  <a:srgbClr val="0C2344"/>
                </a:solidFill>
              </a:rPr>
              <a:t>Veto</a:t>
            </a:r>
            <a:endParaRPr sz="850" b="1">
              <a:solidFill>
                <a:srgbClr val="0C2344"/>
              </a:solidFill>
            </a:endParaRPr>
          </a:p>
          <a:p>
            <a:pPr marL="0" lvl="0" indent="0" algn="ctr" rtl="0">
              <a:spcBef>
                <a:spcPts val="0"/>
              </a:spcBef>
              <a:spcAft>
                <a:spcPts val="0"/>
              </a:spcAft>
              <a:buNone/>
            </a:pPr>
            <a:br>
              <a:rPr lang="en" sz="850">
                <a:solidFill>
                  <a:srgbClr val="0C2344"/>
                </a:solidFill>
              </a:rPr>
            </a:br>
            <a:endParaRPr sz="850">
              <a:solidFill>
                <a:srgbClr val="0C2344"/>
              </a:solidFill>
            </a:endParaRPr>
          </a:p>
          <a:p>
            <a:pPr marL="0" lvl="0" indent="0" algn="ctr" rtl="0">
              <a:spcBef>
                <a:spcPts val="0"/>
              </a:spcBef>
              <a:spcAft>
                <a:spcPts val="0"/>
              </a:spcAft>
              <a:buNone/>
            </a:pPr>
            <a:r>
              <a:rPr lang="en" sz="850">
                <a:solidFill>
                  <a:srgbClr val="0C2344"/>
                </a:solidFill>
              </a:rPr>
              <a:t>“I block this proposal”</a:t>
            </a:r>
            <a:endParaRPr sz="850">
              <a:solidFill>
                <a:srgbClr val="0C2344"/>
              </a:solidFill>
            </a:endParaRPr>
          </a:p>
        </p:txBody>
      </p:sp>
      <p:sp>
        <p:nvSpPr>
          <p:cNvPr id="26" name="Google Shape;389;p50">
            <a:extLst>
              <a:ext uri="{FF2B5EF4-FFF2-40B4-BE49-F238E27FC236}">
                <a16:creationId xmlns:a16="http://schemas.microsoft.com/office/drawing/2014/main" id="{463A04F0-8434-4022-598D-2C52E2E5069C}"/>
              </a:ext>
            </a:extLst>
          </p:cNvPr>
          <p:cNvSpPr txBox="1"/>
          <p:nvPr/>
        </p:nvSpPr>
        <p:spPr>
          <a:xfrm>
            <a:off x="153675" y="2729538"/>
            <a:ext cx="1005900" cy="654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850" b="1">
                <a:solidFill>
                  <a:srgbClr val="0C2344"/>
                </a:solidFill>
              </a:rPr>
              <a:t>Agree with a minor point of contention</a:t>
            </a:r>
            <a:endParaRPr sz="850" b="1">
              <a:solidFill>
                <a:srgbClr val="0C2344"/>
              </a:solidFill>
            </a:endParaRPr>
          </a:p>
          <a:p>
            <a:pPr marL="0" lvl="0" indent="0" algn="ctr" rtl="0">
              <a:spcBef>
                <a:spcPts val="0"/>
              </a:spcBef>
              <a:spcAft>
                <a:spcPts val="0"/>
              </a:spcAft>
              <a:buNone/>
            </a:pPr>
            <a:endParaRPr sz="850">
              <a:solidFill>
                <a:srgbClr val="0C2344"/>
              </a:solidFill>
            </a:endParaRPr>
          </a:p>
          <a:p>
            <a:pPr marL="0" lvl="0" indent="0" algn="ctr" rtl="0">
              <a:spcBef>
                <a:spcPts val="0"/>
              </a:spcBef>
              <a:spcAft>
                <a:spcPts val="0"/>
              </a:spcAft>
              <a:buNone/>
            </a:pPr>
            <a:r>
              <a:rPr lang="en" sz="850">
                <a:solidFill>
                  <a:srgbClr val="0C2344"/>
                </a:solidFill>
              </a:rPr>
              <a:t>“Not perfect, but it’s good enough”</a:t>
            </a:r>
            <a:endParaRPr sz="850">
              <a:solidFill>
                <a:srgbClr val="0C2344"/>
              </a:solidFill>
            </a:endParaRPr>
          </a:p>
        </p:txBody>
      </p:sp>
      <p:sp>
        <p:nvSpPr>
          <p:cNvPr id="27" name="Google Shape;390;p50">
            <a:extLst>
              <a:ext uri="{FF2B5EF4-FFF2-40B4-BE49-F238E27FC236}">
                <a16:creationId xmlns:a16="http://schemas.microsoft.com/office/drawing/2014/main" id="{74E06104-CC4E-4FB5-474B-5B93B6A228F6}"/>
              </a:ext>
            </a:extLst>
          </p:cNvPr>
          <p:cNvSpPr txBox="1"/>
          <p:nvPr/>
        </p:nvSpPr>
        <p:spPr>
          <a:xfrm>
            <a:off x="2514530" y="2729538"/>
            <a:ext cx="868200" cy="5232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850" b="1">
                <a:solidFill>
                  <a:srgbClr val="0C2344"/>
                </a:solidFill>
              </a:rPr>
              <a:t>Support with reservations</a:t>
            </a:r>
            <a:endParaRPr sz="850" b="1">
              <a:solidFill>
                <a:srgbClr val="0C2344"/>
              </a:solidFill>
            </a:endParaRPr>
          </a:p>
          <a:p>
            <a:pPr marL="0" lvl="0" indent="0" algn="ctr" rtl="0">
              <a:spcBef>
                <a:spcPts val="0"/>
              </a:spcBef>
              <a:spcAft>
                <a:spcPts val="0"/>
              </a:spcAft>
              <a:buNone/>
            </a:pPr>
            <a:endParaRPr sz="850">
              <a:solidFill>
                <a:srgbClr val="0C2344"/>
              </a:solidFill>
            </a:endParaRPr>
          </a:p>
          <a:p>
            <a:pPr marL="0" lvl="0" indent="0" algn="ctr" rtl="0">
              <a:spcBef>
                <a:spcPts val="0"/>
              </a:spcBef>
              <a:spcAft>
                <a:spcPts val="0"/>
              </a:spcAft>
              <a:buNone/>
            </a:pPr>
            <a:r>
              <a:rPr lang="en" sz="850">
                <a:solidFill>
                  <a:srgbClr val="0C2344"/>
                </a:solidFill>
              </a:rPr>
              <a:t>“I can live with it”</a:t>
            </a:r>
            <a:endParaRPr sz="850">
              <a:solidFill>
                <a:srgbClr val="0C2344"/>
              </a:solidFill>
            </a:endParaRPr>
          </a:p>
        </p:txBody>
      </p:sp>
      <p:sp>
        <p:nvSpPr>
          <p:cNvPr id="28" name="Google Shape;391;p50">
            <a:extLst>
              <a:ext uri="{FF2B5EF4-FFF2-40B4-BE49-F238E27FC236}">
                <a16:creationId xmlns:a16="http://schemas.microsoft.com/office/drawing/2014/main" id="{6A976EF4-2D25-7BBC-4713-1DF5E5469FAA}"/>
              </a:ext>
            </a:extLst>
          </p:cNvPr>
          <p:cNvSpPr txBox="1"/>
          <p:nvPr/>
        </p:nvSpPr>
        <p:spPr>
          <a:xfrm>
            <a:off x="361175" y="4708900"/>
            <a:ext cx="4021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i="1">
                <a:solidFill>
                  <a:schemeClr val="dk1"/>
                </a:solidFill>
                <a:highlight>
                  <a:schemeClr val="lt1"/>
                </a:highlight>
              </a:rPr>
              <a:t>Source: The gradients of agreement scale (Kaner 2014, p. 278)</a:t>
            </a:r>
            <a:endParaRPr i="1">
              <a:solidFill>
                <a:schemeClr val="dk1"/>
              </a:solidFill>
            </a:endParaRPr>
          </a:p>
        </p:txBody>
      </p:sp>
      <p:sp>
        <p:nvSpPr>
          <p:cNvPr id="29" name="Google Shape;392;p50">
            <a:extLst>
              <a:ext uri="{FF2B5EF4-FFF2-40B4-BE49-F238E27FC236}">
                <a16:creationId xmlns:a16="http://schemas.microsoft.com/office/drawing/2014/main" id="{AE83F76E-131D-EC23-15D5-0250D2ABBFE2}"/>
              </a:ext>
            </a:extLst>
          </p:cNvPr>
          <p:cNvSpPr txBox="1"/>
          <p:nvPr/>
        </p:nvSpPr>
        <p:spPr>
          <a:xfrm>
            <a:off x="361175" y="581700"/>
            <a:ext cx="6339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rgbClr val="0C2344"/>
                </a:solidFill>
              </a:rPr>
              <a:t>Gradients of Agreement | </a:t>
            </a:r>
            <a:r>
              <a:rPr lang="en" sz="2100">
                <a:solidFill>
                  <a:srgbClr val="0C2344"/>
                </a:solidFill>
              </a:rPr>
              <a:t>Better Vocabulary</a:t>
            </a:r>
            <a:endParaRPr sz="2100">
              <a:solidFill>
                <a:srgbClr val="0C2344"/>
              </a:solidFill>
            </a:endParaRPr>
          </a:p>
        </p:txBody>
      </p:sp>
    </p:spTree>
    <p:extLst>
      <p:ext uri="{BB962C8B-B14F-4D97-AF65-F5344CB8AC3E}">
        <p14:creationId xmlns:p14="http://schemas.microsoft.com/office/powerpoint/2010/main" val="192381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54AE-3455-443D-A837-1356A81C9087}"/>
              </a:ext>
            </a:extLst>
          </p:cNvPr>
          <p:cNvSpPr>
            <a:spLocks noGrp="1"/>
          </p:cNvSpPr>
          <p:nvPr>
            <p:ph type="title"/>
          </p:nvPr>
        </p:nvSpPr>
        <p:spPr/>
        <p:txBody>
          <a:bodyPr>
            <a:normAutofit/>
          </a:bodyPr>
          <a:lstStyle/>
          <a:p>
            <a:r>
              <a:rPr lang="en-US" dirty="0"/>
              <a:t>Optional Activities and Tools</a:t>
            </a:r>
          </a:p>
        </p:txBody>
      </p:sp>
      <p:sp>
        <p:nvSpPr>
          <p:cNvPr id="3" name="Text Placeholder 2">
            <a:extLst>
              <a:ext uri="{FF2B5EF4-FFF2-40B4-BE49-F238E27FC236}">
                <a16:creationId xmlns:a16="http://schemas.microsoft.com/office/drawing/2014/main" id="{6ADD0FAF-C649-E9AE-CDF3-271B28C62A77}"/>
              </a:ext>
            </a:extLst>
          </p:cNvPr>
          <p:cNvSpPr>
            <a:spLocks noGrp="1"/>
          </p:cNvSpPr>
          <p:nvPr>
            <p:ph type="body" sz="quarter" idx="13"/>
          </p:nvPr>
        </p:nvSpPr>
        <p:spPr>
          <a:xfrm>
            <a:off x="439199" y="1131888"/>
            <a:ext cx="8045773" cy="3672110"/>
          </a:xfrm>
        </p:spPr>
        <p:txBody>
          <a:bodyPr>
            <a:normAutofit/>
          </a:bodyPr>
          <a:lstStyle/>
          <a:p>
            <a:r>
              <a:rPr lang="en-US" b="1" dirty="0"/>
              <a:t>Activities</a:t>
            </a:r>
          </a:p>
          <a:p>
            <a:pPr marL="285750" indent="-285750">
              <a:buFont typeface="Arial" panose="020B0604020202020204" pitchFamily="34" charset="0"/>
              <a:buChar char="•"/>
            </a:pPr>
            <a:r>
              <a:rPr lang="en" u="sng" dirty="0">
                <a:solidFill>
                  <a:srgbClr val="00B0F0"/>
                </a:solidFill>
                <a:hlinkClick r:id="" action="ppaction://noaction">
                  <a:extLst>
                    <a:ext uri="{A12FA001-AC4F-418D-AE19-62706E023703}">
                      <ahyp:hlinkClr xmlns:ahyp="http://schemas.microsoft.com/office/drawing/2018/hyperlinkcolor" val="tx"/>
                    </a:ext>
                  </a:extLst>
                </a:hlinkClick>
              </a:rPr>
              <a:t>Multisolving flower</a:t>
            </a:r>
            <a:r>
              <a:rPr lang="en" u="sng" dirty="0">
                <a:solidFill>
                  <a:srgbClr val="00B0F0"/>
                </a:solidFill>
              </a:rPr>
              <a:t> </a:t>
            </a:r>
            <a:r>
              <a:rPr lang="en-US" dirty="0"/>
              <a:t>– to ensure actions and plans address multiple critical issues (e.g. inclusion, Indigenous human rights, climate, wellbeing, anti-racism)</a:t>
            </a:r>
          </a:p>
          <a:p>
            <a:pPr marL="285750" indent="-285750">
              <a:buFont typeface="Arial" panose="020B0604020202020204" pitchFamily="34" charset="0"/>
              <a:buChar char="•"/>
            </a:pPr>
            <a:r>
              <a:rPr lang="en" u="sng" dirty="0">
                <a:solidFill>
                  <a:srgbClr val="00B0F0"/>
                </a:solidFill>
                <a:highlight>
                  <a:schemeClr val="lt1"/>
                </a:highlight>
                <a:hlinkClick r:id="" action="ppaction://noaction">
                  <a:extLst>
                    <a:ext uri="{A12FA001-AC4F-418D-AE19-62706E023703}">
                      <ahyp:hlinkClr xmlns:ahyp="http://schemas.microsoft.com/office/drawing/2018/hyperlinkcolor" val="tx"/>
                    </a:ext>
                  </a:extLst>
                </a:hlinkClick>
              </a:rPr>
              <a:t>Systems Thinking Iceberg</a:t>
            </a:r>
            <a:r>
              <a:rPr lang="en" u="sng" dirty="0">
                <a:solidFill>
                  <a:srgbClr val="00B0F0"/>
                </a:solidFill>
                <a:highlight>
                  <a:schemeClr val="lt1"/>
                </a:highlight>
              </a:rPr>
              <a:t> </a:t>
            </a:r>
            <a:r>
              <a:rPr lang="en-US" dirty="0"/>
              <a:t>– A tool for guiding system thinking </a:t>
            </a:r>
          </a:p>
          <a:p>
            <a:pPr marL="285750" indent="-285750">
              <a:buFont typeface="Arial" panose="020B0604020202020204" pitchFamily="34" charset="0"/>
              <a:buChar char="•"/>
            </a:pPr>
            <a:r>
              <a:rPr lang="en" u="sng" dirty="0">
                <a:solidFill>
                  <a:srgbClr val="00B0F0"/>
                </a:solidFill>
                <a:highlight>
                  <a:schemeClr val="lt1"/>
                </a:highlight>
                <a:hlinkClick r:id="" action="ppaction://noaction">
                  <a:extLst>
                    <a:ext uri="{A12FA001-AC4F-418D-AE19-62706E023703}">
                      <ahyp:hlinkClr xmlns:ahyp="http://schemas.microsoft.com/office/drawing/2018/hyperlinkcolor" val="tx"/>
                    </a:ext>
                  </a:extLst>
                </a:hlinkClick>
              </a:rPr>
              <a:t>Revisit Progress</a:t>
            </a:r>
            <a:r>
              <a:rPr lang="en" u="sng" dirty="0">
                <a:solidFill>
                  <a:srgbClr val="00B0F0"/>
                </a:solidFill>
                <a:highlight>
                  <a:schemeClr val="lt1"/>
                </a:highlight>
              </a:rPr>
              <a:t> </a:t>
            </a:r>
            <a:r>
              <a:rPr lang="en-US" dirty="0"/>
              <a:t>– Discussion and reflection questions after implementing prioritized actions</a:t>
            </a:r>
          </a:p>
          <a:p>
            <a:r>
              <a:rPr lang="en-US" b="1" dirty="0"/>
              <a:t>Wellbeing moments</a:t>
            </a:r>
          </a:p>
          <a:p>
            <a:pPr marL="285750" indent="-285750">
              <a:buFont typeface="Arial" panose="020B0604020202020204" pitchFamily="34" charset="0"/>
              <a:buChar char="•"/>
            </a:pPr>
            <a:r>
              <a:rPr lang="en" u="sng" dirty="0">
                <a:solidFill>
                  <a:srgbClr val="00B0F0"/>
                </a:solidFill>
                <a:highlight>
                  <a:schemeClr val="lt1"/>
                </a:highlight>
                <a:hlinkClick r:id="" action="ppaction://noaction">
                  <a:extLst>
                    <a:ext uri="{A12FA001-AC4F-418D-AE19-62706E023703}">
                      <ahyp:hlinkClr xmlns:ahyp="http://schemas.microsoft.com/office/drawing/2018/hyperlinkcolor" val="tx"/>
                    </a:ext>
                  </a:extLst>
                </a:hlinkClick>
              </a:rPr>
              <a:t>Mood Checker</a:t>
            </a:r>
            <a:r>
              <a:rPr lang="en-US" dirty="0"/>
              <a:t>– a useful opening activity / icebreaker (10-15 minutes)</a:t>
            </a:r>
          </a:p>
          <a:p>
            <a:pPr marL="285750" indent="-285750">
              <a:buFont typeface="Arial" panose="020B0604020202020204" pitchFamily="34" charset="0"/>
              <a:buChar char="•"/>
            </a:pPr>
            <a:r>
              <a:rPr lang="en" u="sng" dirty="0">
                <a:solidFill>
                  <a:srgbClr val="00B0F0"/>
                </a:solidFill>
                <a:highlight>
                  <a:schemeClr val="lt1"/>
                </a:highlight>
                <a:hlinkClick r:id="" action="ppaction://noaction">
                  <a:extLst>
                    <a:ext uri="{A12FA001-AC4F-418D-AE19-62706E023703}">
                      <ahyp:hlinkClr xmlns:ahyp="http://schemas.microsoft.com/office/drawing/2018/hyperlinkcolor" val="tx"/>
                    </a:ext>
                  </a:extLst>
                </a:hlinkClick>
              </a:rPr>
              <a:t>Movement break</a:t>
            </a:r>
            <a:r>
              <a:rPr lang="en" u="sng" dirty="0">
                <a:solidFill>
                  <a:srgbClr val="00B0F0"/>
                </a:solidFill>
                <a:highlight>
                  <a:schemeClr val="lt1"/>
                </a:highlight>
              </a:rPr>
              <a:t> </a:t>
            </a:r>
            <a:r>
              <a:rPr lang="en-US" dirty="0"/>
              <a:t>(5 or 10 minutes)</a:t>
            </a:r>
          </a:p>
          <a:p>
            <a:pPr marL="285750" indent="-285750">
              <a:buFont typeface="Arial" panose="020B0604020202020204" pitchFamily="34" charset="0"/>
              <a:buChar char="•"/>
            </a:pPr>
            <a:r>
              <a:rPr lang="en" u="sng" dirty="0">
                <a:solidFill>
                  <a:srgbClr val="00B0F0"/>
                </a:solidFill>
                <a:highlight>
                  <a:schemeClr val="lt1"/>
                </a:highlight>
                <a:hlinkClick r:id="" action="ppaction://noaction">
                  <a:extLst>
                    <a:ext uri="{A12FA001-AC4F-418D-AE19-62706E023703}">
                      <ahyp:hlinkClr xmlns:ahyp="http://schemas.microsoft.com/office/drawing/2018/hyperlinkcolor" val="tx"/>
                    </a:ext>
                  </a:extLst>
                </a:hlinkClick>
              </a:rPr>
              <a:t>Mindfulness break</a:t>
            </a:r>
            <a:r>
              <a:rPr lang="en" u="sng" dirty="0">
                <a:solidFill>
                  <a:srgbClr val="00B0F0"/>
                </a:solidFill>
                <a:highlight>
                  <a:schemeClr val="lt1"/>
                </a:highlight>
              </a:rPr>
              <a:t> </a:t>
            </a:r>
            <a:r>
              <a:rPr lang="en-US" dirty="0"/>
              <a:t>(1 minute)</a:t>
            </a:r>
          </a:p>
          <a:p>
            <a:r>
              <a:rPr lang="en-US" b="1" dirty="0"/>
              <a:t>Tools</a:t>
            </a:r>
          </a:p>
          <a:p>
            <a:pPr marL="285750" indent="-285750">
              <a:buFont typeface="Arial" panose="020B0604020202020204" pitchFamily="34" charset="0"/>
              <a:buChar char="•"/>
            </a:pPr>
            <a:r>
              <a:rPr lang="en" u="sng" dirty="0">
                <a:solidFill>
                  <a:srgbClr val="00B0F0"/>
                </a:solidFill>
                <a:highlight>
                  <a:schemeClr val="lt1"/>
                </a:highlight>
                <a:hlinkClick r:id="" action="ppaction://noaction">
                  <a:extLst>
                    <a:ext uri="{A12FA001-AC4F-418D-AE19-62706E023703}">
                      <ahyp:hlinkClr xmlns:ahyp="http://schemas.microsoft.com/office/drawing/2018/hyperlinkcolor" val="tx"/>
                    </a:ext>
                  </a:extLst>
                </a:hlinkClick>
              </a:rPr>
              <a:t>Gradients of agreement</a:t>
            </a:r>
            <a:r>
              <a:rPr lang="en" u="sng" dirty="0">
                <a:solidFill>
                  <a:srgbClr val="00B0F0"/>
                </a:solidFill>
                <a:highlight>
                  <a:schemeClr val="lt1"/>
                </a:highlight>
              </a:rPr>
              <a:t> </a:t>
            </a:r>
            <a:r>
              <a:rPr lang="en-US" dirty="0"/>
              <a:t>– A tool to help with group decision making </a:t>
            </a:r>
          </a:p>
        </p:txBody>
      </p:sp>
    </p:spTree>
    <p:extLst>
      <p:ext uri="{BB962C8B-B14F-4D97-AF65-F5344CB8AC3E}">
        <p14:creationId xmlns:p14="http://schemas.microsoft.com/office/powerpoint/2010/main" val="32681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EE80-D737-7D36-63AD-2C5D00BDB5EE}"/>
              </a:ext>
            </a:extLst>
          </p:cNvPr>
          <p:cNvSpPr>
            <a:spLocks noGrp="1"/>
          </p:cNvSpPr>
          <p:nvPr>
            <p:ph type="title"/>
          </p:nvPr>
        </p:nvSpPr>
        <p:spPr/>
        <p:txBody>
          <a:bodyPr/>
          <a:lstStyle/>
          <a:p>
            <a:r>
              <a:rPr lang="en-US" dirty="0" err="1"/>
              <a:t>Multisolving</a:t>
            </a:r>
            <a:r>
              <a:rPr lang="en-US" dirty="0"/>
              <a:t> Flower</a:t>
            </a:r>
            <a:br>
              <a:rPr lang="en-US" dirty="0"/>
            </a:br>
            <a:r>
              <a:rPr lang="en-US" dirty="0"/>
              <a:t>Planning and Evaluation Tool</a:t>
            </a:r>
          </a:p>
        </p:txBody>
      </p:sp>
    </p:spTree>
    <p:extLst>
      <p:ext uri="{BB962C8B-B14F-4D97-AF65-F5344CB8AC3E}">
        <p14:creationId xmlns:p14="http://schemas.microsoft.com/office/powerpoint/2010/main" val="4174965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02C1EF-63B6-7E26-4416-CD01C8B3CF13}"/>
              </a:ext>
            </a:extLst>
          </p:cNvPr>
          <p:cNvSpPr>
            <a:spLocks noGrp="1"/>
          </p:cNvSpPr>
          <p:nvPr>
            <p:ph type="body" sz="quarter" idx="13"/>
          </p:nvPr>
        </p:nvSpPr>
        <p:spPr>
          <a:xfrm>
            <a:off x="439200" y="1131888"/>
            <a:ext cx="4445838" cy="3672110"/>
          </a:xfrm>
        </p:spPr>
        <p:txBody>
          <a:bodyPr/>
          <a:lstStyle/>
          <a:p>
            <a:r>
              <a:rPr lang="en-US" dirty="0"/>
              <a:t>A tool for evaluating potential co-benefits OR barriers of projects, initiatives, or policies through the lens of various UBC mid-level institutional plans. </a:t>
            </a:r>
          </a:p>
          <a:p>
            <a:r>
              <a:rPr lang="en-US" dirty="0"/>
              <a:t>This tool can help you highlight and consider your approach to advancing sustainability, decolonization, equity, and wellbeing while advancing student and employee experience.</a:t>
            </a:r>
          </a:p>
          <a:p>
            <a:r>
              <a:rPr lang="en-US" dirty="0"/>
              <a:t>This tool can be used in your planning, reflection, and/or communication stage to plan, evaluate, and communicate how your action is advancing the various UBC mid-level plans. </a:t>
            </a:r>
          </a:p>
        </p:txBody>
      </p:sp>
      <p:sp>
        <p:nvSpPr>
          <p:cNvPr id="3" name="Title 2">
            <a:extLst>
              <a:ext uri="{FF2B5EF4-FFF2-40B4-BE49-F238E27FC236}">
                <a16:creationId xmlns:a16="http://schemas.microsoft.com/office/drawing/2014/main" id="{4671BC4B-C322-FB24-A02F-B7E78DB38BD5}"/>
              </a:ext>
            </a:extLst>
          </p:cNvPr>
          <p:cNvSpPr>
            <a:spLocks noGrp="1"/>
          </p:cNvSpPr>
          <p:nvPr>
            <p:ph type="title"/>
          </p:nvPr>
        </p:nvSpPr>
        <p:spPr/>
        <p:txBody>
          <a:bodyPr/>
          <a:lstStyle/>
          <a:p>
            <a:r>
              <a:rPr lang="en-US" dirty="0" err="1"/>
              <a:t>Multisolving</a:t>
            </a:r>
            <a:r>
              <a:rPr lang="en-US" dirty="0"/>
              <a:t> Flower planning and evaluation tool</a:t>
            </a:r>
          </a:p>
        </p:txBody>
      </p:sp>
      <p:pic>
        <p:nvPicPr>
          <p:cNvPr id="4" name="Google Shape;189;p37">
            <a:extLst>
              <a:ext uri="{FF2B5EF4-FFF2-40B4-BE49-F238E27FC236}">
                <a16:creationId xmlns:a16="http://schemas.microsoft.com/office/drawing/2014/main" id="{B2291F83-656B-D164-2DB6-EBD914793B5A}"/>
              </a:ext>
            </a:extLst>
          </p:cNvPr>
          <p:cNvPicPr preferRelativeResize="0"/>
          <p:nvPr/>
        </p:nvPicPr>
        <p:blipFill>
          <a:blip r:embed="rId3">
            <a:alphaModFix/>
          </a:blip>
          <a:stretch>
            <a:fillRect/>
          </a:stretch>
        </p:blipFill>
        <p:spPr>
          <a:xfrm>
            <a:off x="5132587" y="925844"/>
            <a:ext cx="955964" cy="914400"/>
          </a:xfrm>
          <a:prstGeom prst="rect">
            <a:avLst/>
          </a:prstGeom>
          <a:noFill/>
          <a:ln>
            <a:noFill/>
          </a:ln>
        </p:spPr>
      </p:pic>
      <p:pic>
        <p:nvPicPr>
          <p:cNvPr id="5" name="Google Shape;190;p37">
            <a:extLst>
              <a:ext uri="{FF2B5EF4-FFF2-40B4-BE49-F238E27FC236}">
                <a16:creationId xmlns:a16="http://schemas.microsoft.com/office/drawing/2014/main" id="{3226A986-6163-B58A-4127-03E96AD76266}"/>
              </a:ext>
            </a:extLst>
          </p:cNvPr>
          <p:cNvPicPr preferRelativeResize="0"/>
          <p:nvPr/>
        </p:nvPicPr>
        <p:blipFill>
          <a:blip r:embed="rId4">
            <a:alphaModFix/>
          </a:blip>
          <a:stretch>
            <a:fillRect/>
          </a:stretch>
        </p:blipFill>
        <p:spPr>
          <a:xfrm>
            <a:off x="6302141" y="925844"/>
            <a:ext cx="813815" cy="914399"/>
          </a:xfrm>
          <a:prstGeom prst="rect">
            <a:avLst/>
          </a:prstGeom>
          <a:noFill/>
          <a:ln>
            <a:noFill/>
          </a:ln>
        </p:spPr>
      </p:pic>
      <p:pic>
        <p:nvPicPr>
          <p:cNvPr id="6" name="Google Shape;191;p37">
            <a:extLst>
              <a:ext uri="{FF2B5EF4-FFF2-40B4-BE49-F238E27FC236}">
                <a16:creationId xmlns:a16="http://schemas.microsoft.com/office/drawing/2014/main" id="{DA27C20D-C7D7-AF9C-019D-E226FD522905}"/>
              </a:ext>
            </a:extLst>
          </p:cNvPr>
          <p:cNvPicPr preferRelativeResize="0"/>
          <p:nvPr/>
        </p:nvPicPr>
        <p:blipFill>
          <a:blip r:embed="rId5">
            <a:alphaModFix/>
          </a:blip>
          <a:stretch>
            <a:fillRect/>
          </a:stretch>
        </p:blipFill>
        <p:spPr>
          <a:xfrm>
            <a:off x="7330958" y="925844"/>
            <a:ext cx="932688" cy="914399"/>
          </a:xfrm>
          <a:prstGeom prst="rect">
            <a:avLst/>
          </a:prstGeom>
          <a:noFill/>
          <a:ln>
            <a:noFill/>
          </a:ln>
        </p:spPr>
      </p:pic>
      <p:pic>
        <p:nvPicPr>
          <p:cNvPr id="7" name="Google Shape;192;p37">
            <a:extLst>
              <a:ext uri="{FF2B5EF4-FFF2-40B4-BE49-F238E27FC236}">
                <a16:creationId xmlns:a16="http://schemas.microsoft.com/office/drawing/2014/main" id="{69DD895B-0CE3-9041-4B81-BFDC4BC1FC46}"/>
              </a:ext>
            </a:extLst>
          </p:cNvPr>
          <p:cNvPicPr preferRelativeResize="0"/>
          <p:nvPr/>
        </p:nvPicPr>
        <p:blipFill>
          <a:blip r:embed="rId6">
            <a:alphaModFix/>
          </a:blip>
          <a:stretch>
            <a:fillRect/>
          </a:stretch>
        </p:blipFill>
        <p:spPr>
          <a:xfrm>
            <a:off x="5141190" y="2068850"/>
            <a:ext cx="938763" cy="914400"/>
          </a:xfrm>
          <a:prstGeom prst="rect">
            <a:avLst/>
          </a:prstGeom>
          <a:noFill/>
          <a:ln>
            <a:noFill/>
          </a:ln>
        </p:spPr>
      </p:pic>
      <p:pic>
        <p:nvPicPr>
          <p:cNvPr id="8" name="Google Shape;193;p37">
            <a:extLst>
              <a:ext uri="{FF2B5EF4-FFF2-40B4-BE49-F238E27FC236}">
                <a16:creationId xmlns:a16="http://schemas.microsoft.com/office/drawing/2014/main" id="{D6E12835-AE0F-5615-29AD-C9580C1B90E3}"/>
              </a:ext>
            </a:extLst>
          </p:cNvPr>
          <p:cNvPicPr preferRelativeResize="0"/>
          <p:nvPr/>
        </p:nvPicPr>
        <p:blipFill>
          <a:blip r:embed="rId7">
            <a:alphaModFix/>
          </a:blip>
          <a:stretch>
            <a:fillRect/>
          </a:stretch>
        </p:blipFill>
        <p:spPr>
          <a:xfrm>
            <a:off x="6302199" y="2068850"/>
            <a:ext cx="813702" cy="914399"/>
          </a:xfrm>
          <a:prstGeom prst="rect">
            <a:avLst/>
          </a:prstGeom>
          <a:noFill/>
          <a:ln>
            <a:noFill/>
          </a:ln>
        </p:spPr>
      </p:pic>
      <p:pic>
        <p:nvPicPr>
          <p:cNvPr id="9" name="Google Shape;194;p37">
            <a:extLst>
              <a:ext uri="{FF2B5EF4-FFF2-40B4-BE49-F238E27FC236}">
                <a16:creationId xmlns:a16="http://schemas.microsoft.com/office/drawing/2014/main" id="{C7627B41-5319-D80F-6C97-CD2061A9BCEC}"/>
              </a:ext>
            </a:extLst>
          </p:cNvPr>
          <p:cNvPicPr preferRelativeResize="0"/>
          <p:nvPr/>
        </p:nvPicPr>
        <p:blipFill>
          <a:blip r:embed="rId8">
            <a:alphaModFix/>
          </a:blip>
          <a:stretch>
            <a:fillRect/>
          </a:stretch>
        </p:blipFill>
        <p:spPr>
          <a:xfrm>
            <a:off x="7329542" y="2068850"/>
            <a:ext cx="935514" cy="914401"/>
          </a:xfrm>
          <a:prstGeom prst="rect">
            <a:avLst/>
          </a:prstGeom>
          <a:noFill/>
          <a:ln>
            <a:noFill/>
          </a:ln>
        </p:spPr>
      </p:pic>
      <p:pic>
        <p:nvPicPr>
          <p:cNvPr id="10" name="Google Shape;195;p37">
            <a:extLst>
              <a:ext uri="{FF2B5EF4-FFF2-40B4-BE49-F238E27FC236}">
                <a16:creationId xmlns:a16="http://schemas.microsoft.com/office/drawing/2014/main" id="{C8833841-73FE-48B0-411D-D5698A4634D6}"/>
              </a:ext>
            </a:extLst>
          </p:cNvPr>
          <p:cNvPicPr preferRelativeResize="0"/>
          <p:nvPr/>
        </p:nvPicPr>
        <p:blipFill>
          <a:blip r:embed="rId9">
            <a:alphaModFix/>
          </a:blip>
          <a:stretch>
            <a:fillRect/>
          </a:stretch>
        </p:blipFill>
        <p:spPr>
          <a:xfrm>
            <a:off x="5140387" y="3253175"/>
            <a:ext cx="940387" cy="914400"/>
          </a:xfrm>
          <a:prstGeom prst="rect">
            <a:avLst/>
          </a:prstGeom>
          <a:noFill/>
          <a:ln>
            <a:noFill/>
          </a:ln>
        </p:spPr>
      </p:pic>
      <p:pic>
        <p:nvPicPr>
          <p:cNvPr id="11" name="Google Shape;196;p37">
            <a:extLst>
              <a:ext uri="{FF2B5EF4-FFF2-40B4-BE49-F238E27FC236}">
                <a16:creationId xmlns:a16="http://schemas.microsoft.com/office/drawing/2014/main" id="{D53F0D58-3B91-6A62-3BA8-693733D04B89}"/>
              </a:ext>
            </a:extLst>
          </p:cNvPr>
          <p:cNvPicPr preferRelativeResize="0"/>
          <p:nvPr/>
        </p:nvPicPr>
        <p:blipFill>
          <a:blip r:embed="rId10">
            <a:alphaModFix/>
          </a:blip>
          <a:stretch>
            <a:fillRect/>
          </a:stretch>
        </p:blipFill>
        <p:spPr>
          <a:xfrm>
            <a:off x="6302199" y="3253175"/>
            <a:ext cx="813702" cy="914399"/>
          </a:xfrm>
          <a:prstGeom prst="rect">
            <a:avLst/>
          </a:prstGeom>
          <a:noFill/>
          <a:ln>
            <a:noFill/>
          </a:ln>
        </p:spPr>
      </p:pic>
      <p:pic>
        <p:nvPicPr>
          <p:cNvPr id="12" name="Google Shape;197;p37">
            <a:extLst>
              <a:ext uri="{FF2B5EF4-FFF2-40B4-BE49-F238E27FC236}">
                <a16:creationId xmlns:a16="http://schemas.microsoft.com/office/drawing/2014/main" id="{76BD1472-115D-9EF6-5456-03E31A788B3B}"/>
              </a:ext>
            </a:extLst>
          </p:cNvPr>
          <p:cNvPicPr preferRelativeResize="0"/>
          <p:nvPr/>
        </p:nvPicPr>
        <p:blipFill>
          <a:blip r:embed="rId11">
            <a:alphaModFix/>
          </a:blip>
          <a:stretch>
            <a:fillRect/>
          </a:stretch>
        </p:blipFill>
        <p:spPr>
          <a:xfrm>
            <a:off x="7330358" y="3253175"/>
            <a:ext cx="933889" cy="914401"/>
          </a:xfrm>
          <a:prstGeom prst="rect">
            <a:avLst/>
          </a:prstGeom>
          <a:noFill/>
          <a:ln>
            <a:noFill/>
          </a:ln>
        </p:spPr>
      </p:pic>
      <p:sp>
        <p:nvSpPr>
          <p:cNvPr id="13" name="Google Shape;198;p37">
            <a:extLst>
              <a:ext uri="{FF2B5EF4-FFF2-40B4-BE49-F238E27FC236}">
                <a16:creationId xmlns:a16="http://schemas.microsoft.com/office/drawing/2014/main" id="{0F2C121F-4F47-A553-8853-8DAF4A604615}"/>
              </a:ext>
            </a:extLst>
          </p:cNvPr>
          <p:cNvSpPr txBox="1"/>
          <p:nvPr/>
        </p:nvSpPr>
        <p:spPr>
          <a:xfrm>
            <a:off x="6007797" y="4650098"/>
            <a:ext cx="24054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dirty="0"/>
              <a:t>Tool adapted from </a:t>
            </a:r>
            <a:r>
              <a:rPr lang="en" sz="800" u="sng" dirty="0">
                <a:solidFill>
                  <a:schemeClr val="hlink"/>
                </a:solidFill>
                <a:hlinkClick r:id="rId12"/>
              </a:rPr>
              <a:t>www.multisolving.org</a:t>
            </a:r>
            <a:r>
              <a:rPr lang="en" sz="800" dirty="0"/>
              <a:t> </a:t>
            </a:r>
            <a:endParaRPr sz="800" dirty="0"/>
          </a:p>
        </p:txBody>
      </p:sp>
    </p:spTree>
    <p:extLst>
      <p:ext uri="{BB962C8B-B14F-4D97-AF65-F5344CB8AC3E}">
        <p14:creationId xmlns:p14="http://schemas.microsoft.com/office/powerpoint/2010/main" val="3665584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03;p38">
            <a:extLst>
              <a:ext uri="{FF2B5EF4-FFF2-40B4-BE49-F238E27FC236}">
                <a16:creationId xmlns:a16="http://schemas.microsoft.com/office/drawing/2014/main" id="{777C03C7-DC09-6EB3-8A49-FC92C5DE70D0}"/>
              </a:ext>
            </a:extLst>
          </p:cNvPr>
          <p:cNvPicPr preferRelativeResize="0"/>
          <p:nvPr/>
        </p:nvPicPr>
        <p:blipFill>
          <a:blip r:embed="rId3">
            <a:alphaModFix/>
          </a:blip>
          <a:stretch>
            <a:fillRect/>
          </a:stretch>
        </p:blipFill>
        <p:spPr>
          <a:xfrm>
            <a:off x="3597700" y="121825"/>
            <a:ext cx="4274725" cy="4802751"/>
          </a:xfrm>
          <a:prstGeom prst="rect">
            <a:avLst/>
          </a:prstGeom>
          <a:noFill/>
          <a:ln>
            <a:noFill/>
          </a:ln>
        </p:spPr>
      </p:pic>
      <p:sp>
        <p:nvSpPr>
          <p:cNvPr id="3" name="Google Shape;204;p38">
            <a:extLst>
              <a:ext uri="{FF2B5EF4-FFF2-40B4-BE49-F238E27FC236}">
                <a16:creationId xmlns:a16="http://schemas.microsoft.com/office/drawing/2014/main" id="{0A6B45C9-038D-E34D-6474-B685260B204B}"/>
              </a:ext>
            </a:extLst>
          </p:cNvPr>
          <p:cNvSpPr txBox="1">
            <a:spLocks/>
          </p:cNvSpPr>
          <p:nvPr/>
        </p:nvSpPr>
        <p:spPr>
          <a:xfrm>
            <a:off x="0" y="-14650"/>
            <a:ext cx="2126700" cy="905100"/>
          </a:xfrm>
          <a:prstGeom prst="rect">
            <a:avLst/>
          </a:prstGeom>
        </p:spPr>
        <p:txBody>
          <a:bodyPr spcFirstLastPara="1" wrap="square" lIns="91425" tIns="91425" rIns="91425" bIns="91425" anchor="t" anchorCtr="0">
            <a:normAutofit fontScale="90000" lnSpcReduction="10000"/>
          </a:bodyPr>
          <a:lstStyle>
            <a:lvl1pPr algn="l" defTabSz="685800" rtl="0" eaLnBrk="1" latinLnBrk="0" hangingPunct="1">
              <a:lnSpc>
                <a:spcPct val="100000"/>
              </a:lnSpc>
              <a:spcBef>
                <a:spcPct val="0"/>
              </a:spcBef>
              <a:buNone/>
              <a:defRPr sz="1900" b="1" kern="1200">
                <a:solidFill>
                  <a:srgbClr val="002145"/>
                </a:solidFill>
                <a:latin typeface="+mj-lt"/>
                <a:ea typeface="+mj-ea"/>
                <a:cs typeface="+mj-cs"/>
              </a:defRPr>
            </a:lvl1pPr>
          </a:lstStyle>
          <a:p>
            <a:pPr>
              <a:spcBef>
                <a:spcPts val="0"/>
              </a:spcBef>
              <a:buClrTx/>
              <a:buFontTx/>
            </a:pPr>
            <a:r>
              <a:rPr lang="en-CA" sz="2022" i="1" dirty="0">
                <a:solidFill>
                  <a:srgbClr val="C64068"/>
                </a:solidFill>
              </a:rPr>
              <a:t>Template</a:t>
            </a:r>
          </a:p>
          <a:p>
            <a:pPr>
              <a:spcBef>
                <a:spcPts val="1000"/>
              </a:spcBef>
              <a:buClrTx/>
              <a:buFontTx/>
            </a:pPr>
            <a:r>
              <a:rPr lang="en-CA" sz="1355" dirty="0">
                <a:solidFill>
                  <a:srgbClr val="C64068"/>
                </a:solidFill>
              </a:rPr>
              <a:t>Co-benefits of our approach </a:t>
            </a:r>
          </a:p>
        </p:txBody>
      </p:sp>
      <p:sp>
        <p:nvSpPr>
          <p:cNvPr id="4" name="Google Shape;205;p38">
            <a:extLst>
              <a:ext uri="{FF2B5EF4-FFF2-40B4-BE49-F238E27FC236}">
                <a16:creationId xmlns:a16="http://schemas.microsoft.com/office/drawing/2014/main" id="{7415441D-AF8F-CDC2-E87F-8A66F47F5E5B}"/>
              </a:ext>
            </a:extLst>
          </p:cNvPr>
          <p:cNvSpPr txBox="1"/>
          <p:nvPr/>
        </p:nvSpPr>
        <p:spPr>
          <a:xfrm>
            <a:off x="5088863" y="638300"/>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Climate protection</a:t>
            </a:r>
            <a:endParaRPr sz="1200">
              <a:solidFill>
                <a:schemeClr val="lt1"/>
              </a:solidFill>
            </a:endParaRPr>
          </a:p>
        </p:txBody>
      </p:sp>
      <p:sp>
        <p:nvSpPr>
          <p:cNvPr id="5" name="Google Shape;206;p38">
            <a:extLst>
              <a:ext uri="{FF2B5EF4-FFF2-40B4-BE49-F238E27FC236}">
                <a16:creationId xmlns:a16="http://schemas.microsoft.com/office/drawing/2014/main" id="{7189AD60-9E2C-D390-2E1B-38FAC4B71110}"/>
              </a:ext>
            </a:extLst>
          </p:cNvPr>
          <p:cNvSpPr txBox="1"/>
          <p:nvPr/>
        </p:nvSpPr>
        <p:spPr>
          <a:xfrm>
            <a:off x="3682225" y="3043650"/>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Health &amp; wellbeing </a:t>
            </a:r>
            <a:endParaRPr sz="1500" b="1">
              <a:solidFill>
                <a:schemeClr val="lt1"/>
              </a:solidFill>
            </a:endParaRPr>
          </a:p>
        </p:txBody>
      </p:sp>
      <p:sp>
        <p:nvSpPr>
          <p:cNvPr id="6" name="Google Shape;207;p38">
            <a:extLst>
              <a:ext uri="{FF2B5EF4-FFF2-40B4-BE49-F238E27FC236}">
                <a16:creationId xmlns:a16="http://schemas.microsoft.com/office/drawing/2014/main" id="{764E8143-1747-0CD7-2C3D-7F95E216A801}"/>
              </a:ext>
            </a:extLst>
          </p:cNvPr>
          <p:cNvSpPr txBox="1"/>
          <p:nvPr/>
        </p:nvSpPr>
        <p:spPr>
          <a:xfrm>
            <a:off x="6179200" y="3032875"/>
            <a:ext cx="17535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Equity, diversity &amp; inclusion</a:t>
            </a:r>
            <a:endParaRPr sz="1500" b="1">
              <a:solidFill>
                <a:schemeClr val="lt1"/>
              </a:solidFill>
            </a:endParaRPr>
          </a:p>
        </p:txBody>
      </p:sp>
      <p:sp>
        <p:nvSpPr>
          <p:cNvPr id="7" name="Google Shape;208;p38">
            <a:extLst>
              <a:ext uri="{FF2B5EF4-FFF2-40B4-BE49-F238E27FC236}">
                <a16:creationId xmlns:a16="http://schemas.microsoft.com/office/drawing/2014/main" id="{CC671276-43F0-3E9B-F9D1-516F38BCE45D}"/>
              </a:ext>
            </a:extLst>
          </p:cNvPr>
          <p:cNvSpPr txBox="1"/>
          <p:nvPr/>
        </p:nvSpPr>
        <p:spPr>
          <a:xfrm>
            <a:off x="4938075" y="3673700"/>
            <a:ext cx="1546500" cy="905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300" b="1">
                <a:solidFill>
                  <a:schemeClr val="lt1"/>
                </a:solidFill>
              </a:rPr>
              <a:t>Indigenous human rights, decolonization, &amp; reconciliation</a:t>
            </a:r>
            <a:endParaRPr sz="1300" b="1">
              <a:solidFill>
                <a:schemeClr val="lt1"/>
              </a:solidFill>
            </a:endParaRPr>
          </a:p>
        </p:txBody>
      </p:sp>
      <p:sp>
        <p:nvSpPr>
          <p:cNvPr id="8" name="Google Shape;209;p38">
            <a:extLst>
              <a:ext uri="{FF2B5EF4-FFF2-40B4-BE49-F238E27FC236}">
                <a16:creationId xmlns:a16="http://schemas.microsoft.com/office/drawing/2014/main" id="{7C9F0006-3BCE-E5D5-3FD4-7A90873670CF}"/>
              </a:ext>
            </a:extLst>
          </p:cNvPr>
          <p:cNvSpPr txBox="1"/>
          <p:nvPr/>
        </p:nvSpPr>
        <p:spPr>
          <a:xfrm>
            <a:off x="6484575" y="1436163"/>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Employee Experience</a:t>
            </a:r>
            <a:endParaRPr sz="1500" b="1">
              <a:solidFill>
                <a:schemeClr val="lt1"/>
              </a:solidFill>
            </a:endParaRPr>
          </a:p>
        </p:txBody>
      </p:sp>
      <p:sp>
        <p:nvSpPr>
          <p:cNvPr id="9" name="Google Shape;210;p38">
            <a:extLst>
              <a:ext uri="{FF2B5EF4-FFF2-40B4-BE49-F238E27FC236}">
                <a16:creationId xmlns:a16="http://schemas.microsoft.com/office/drawing/2014/main" id="{DEC44DB0-8339-6FC1-1A80-572BB22AFA4A}"/>
              </a:ext>
            </a:extLst>
          </p:cNvPr>
          <p:cNvSpPr txBox="1"/>
          <p:nvPr/>
        </p:nvSpPr>
        <p:spPr>
          <a:xfrm>
            <a:off x="3742488" y="1436175"/>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Student experience </a:t>
            </a:r>
            <a:endParaRPr sz="1500" b="1">
              <a:solidFill>
                <a:schemeClr val="lt1"/>
              </a:solidFill>
            </a:endParaRPr>
          </a:p>
        </p:txBody>
      </p:sp>
      <p:sp>
        <p:nvSpPr>
          <p:cNvPr id="10" name="Google Shape;211;p38">
            <a:extLst>
              <a:ext uri="{FF2B5EF4-FFF2-40B4-BE49-F238E27FC236}">
                <a16:creationId xmlns:a16="http://schemas.microsoft.com/office/drawing/2014/main" id="{52D3271D-60FE-A0DE-F1DB-081A91DA7C8E}"/>
              </a:ext>
            </a:extLst>
          </p:cNvPr>
          <p:cNvSpPr txBox="1"/>
          <p:nvPr/>
        </p:nvSpPr>
        <p:spPr>
          <a:xfrm>
            <a:off x="2310100" y="-6475"/>
            <a:ext cx="2451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Advances</a:t>
            </a:r>
            <a:r>
              <a:rPr lang="en" sz="1100" b="1">
                <a:solidFill>
                  <a:schemeClr val="dk1"/>
                </a:solidFill>
              </a:rPr>
              <a:t> Sustainability goals </a:t>
            </a:r>
            <a:r>
              <a:rPr lang="en" sz="1100">
                <a:solidFill>
                  <a:schemeClr val="dk1"/>
                </a:solidFill>
              </a:rPr>
              <a:t>by</a:t>
            </a:r>
            <a:r>
              <a:rPr lang="en" sz="1100" b="1">
                <a:solidFill>
                  <a:schemeClr val="dk1"/>
                </a:solidFill>
              </a:rPr>
              <a:t>: </a:t>
            </a:r>
            <a:r>
              <a:rPr lang="en" sz="1100">
                <a:solidFill>
                  <a:schemeClr val="dk1"/>
                </a:solidFill>
              </a:rPr>
              <a:t>…</a:t>
            </a:r>
            <a:endParaRPr sz="1100">
              <a:solidFill>
                <a:schemeClr val="dk1"/>
              </a:solidFill>
            </a:endParaRPr>
          </a:p>
        </p:txBody>
      </p:sp>
      <p:cxnSp>
        <p:nvCxnSpPr>
          <p:cNvPr id="11" name="Google Shape;212;p38">
            <a:extLst>
              <a:ext uri="{FF2B5EF4-FFF2-40B4-BE49-F238E27FC236}">
                <a16:creationId xmlns:a16="http://schemas.microsoft.com/office/drawing/2014/main" id="{A30316AC-EF29-702B-A736-7478C892D280}"/>
              </a:ext>
            </a:extLst>
          </p:cNvPr>
          <p:cNvCxnSpPr/>
          <p:nvPr/>
        </p:nvCxnSpPr>
        <p:spPr>
          <a:xfrm rot="10800000">
            <a:off x="4609050" y="474875"/>
            <a:ext cx="284100" cy="198000"/>
          </a:xfrm>
          <a:prstGeom prst="straightConnector1">
            <a:avLst/>
          </a:prstGeom>
          <a:noFill/>
          <a:ln w="9525" cap="flat" cmpd="sng">
            <a:solidFill>
              <a:schemeClr val="dk1"/>
            </a:solidFill>
            <a:prstDash val="solid"/>
            <a:round/>
            <a:headEnd type="none" w="med" len="med"/>
            <a:tailEnd type="none" w="med" len="med"/>
          </a:ln>
        </p:spPr>
      </p:cxnSp>
      <p:sp>
        <p:nvSpPr>
          <p:cNvPr id="12" name="Google Shape;213;p38">
            <a:extLst>
              <a:ext uri="{FF2B5EF4-FFF2-40B4-BE49-F238E27FC236}">
                <a16:creationId xmlns:a16="http://schemas.microsoft.com/office/drawing/2014/main" id="{BA9E5BB7-8DF0-89DD-14E4-441EA10C13C8}"/>
              </a:ext>
            </a:extLst>
          </p:cNvPr>
          <p:cNvSpPr txBox="1"/>
          <p:nvPr/>
        </p:nvSpPr>
        <p:spPr>
          <a:xfrm>
            <a:off x="6734450" y="-6475"/>
            <a:ext cx="2328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a:solidFill>
                  <a:schemeClr val="dk1"/>
                </a:solidFill>
              </a:rPr>
              <a:t>Advances</a:t>
            </a:r>
            <a:r>
              <a:rPr lang="en" sz="1100" b="1">
                <a:solidFill>
                  <a:schemeClr val="dk1"/>
                </a:solidFill>
              </a:rPr>
              <a:t> Focus on People </a:t>
            </a:r>
            <a:r>
              <a:rPr lang="en" sz="1100">
                <a:solidFill>
                  <a:schemeClr val="dk1"/>
                </a:solidFill>
              </a:rPr>
              <a:t>by: …</a:t>
            </a:r>
            <a:endParaRPr sz="1100">
              <a:solidFill>
                <a:schemeClr val="dk1"/>
              </a:solidFill>
            </a:endParaRPr>
          </a:p>
        </p:txBody>
      </p:sp>
      <p:cxnSp>
        <p:nvCxnSpPr>
          <p:cNvPr id="13" name="Google Shape;214;p38">
            <a:extLst>
              <a:ext uri="{FF2B5EF4-FFF2-40B4-BE49-F238E27FC236}">
                <a16:creationId xmlns:a16="http://schemas.microsoft.com/office/drawing/2014/main" id="{8F648C48-469B-7BB2-537A-0E526A82AE7F}"/>
              </a:ext>
            </a:extLst>
          </p:cNvPr>
          <p:cNvCxnSpPr/>
          <p:nvPr/>
        </p:nvCxnSpPr>
        <p:spPr>
          <a:xfrm rot="10800000" flipH="1">
            <a:off x="6985425" y="654400"/>
            <a:ext cx="117900" cy="207900"/>
          </a:xfrm>
          <a:prstGeom prst="straightConnector1">
            <a:avLst/>
          </a:prstGeom>
          <a:noFill/>
          <a:ln w="9525" cap="flat" cmpd="sng">
            <a:solidFill>
              <a:schemeClr val="dk1"/>
            </a:solidFill>
            <a:prstDash val="solid"/>
            <a:round/>
            <a:headEnd type="none" w="med" len="med"/>
            <a:tailEnd type="none" w="med" len="med"/>
          </a:ln>
        </p:spPr>
      </p:cxnSp>
      <p:sp>
        <p:nvSpPr>
          <p:cNvPr id="14" name="Google Shape;215;p38">
            <a:extLst>
              <a:ext uri="{FF2B5EF4-FFF2-40B4-BE49-F238E27FC236}">
                <a16:creationId xmlns:a16="http://schemas.microsoft.com/office/drawing/2014/main" id="{271D1DA7-5243-792D-59C9-A7C30FBC5599}"/>
              </a:ext>
            </a:extLst>
          </p:cNvPr>
          <p:cNvSpPr txBox="1"/>
          <p:nvPr/>
        </p:nvSpPr>
        <p:spPr>
          <a:xfrm>
            <a:off x="6600400" y="4208000"/>
            <a:ext cx="2559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Advances</a:t>
            </a:r>
            <a:r>
              <a:rPr lang="en" sz="1100" b="1">
                <a:solidFill>
                  <a:schemeClr val="dk1"/>
                </a:solidFill>
              </a:rPr>
              <a:t> Inclusion Action Plan </a:t>
            </a:r>
            <a:r>
              <a:rPr lang="en" sz="1100">
                <a:solidFill>
                  <a:schemeClr val="dk1"/>
                </a:solidFill>
              </a:rPr>
              <a:t>by:</a:t>
            </a:r>
            <a:r>
              <a:rPr lang="en" sz="1100" b="1">
                <a:solidFill>
                  <a:schemeClr val="dk1"/>
                </a:solidFill>
              </a:rPr>
              <a:t> </a:t>
            </a:r>
            <a:endParaRPr sz="1100" b="1">
              <a:solidFill>
                <a:schemeClr val="dk1"/>
              </a:solidFill>
            </a:endParaRPr>
          </a:p>
          <a:p>
            <a:pPr marL="0" lvl="0" indent="0" algn="l" rtl="0">
              <a:spcBef>
                <a:spcPts val="0"/>
              </a:spcBef>
              <a:spcAft>
                <a:spcPts val="0"/>
              </a:spcAft>
              <a:buNone/>
            </a:pPr>
            <a:r>
              <a:rPr lang="en" sz="1100">
                <a:solidFill>
                  <a:schemeClr val="dk1"/>
                </a:solidFill>
              </a:rPr>
              <a:t>…</a:t>
            </a:r>
            <a:endParaRPr sz="1100">
              <a:solidFill>
                <a:schemeClr val="dk1"/>
              </a:solidFill>
            </a:endParaRPr>
          </a:p>
        </p:txBody>
      </p:sp>
      <p:cxnSp>
        <p:nvCxnSpPr>
          <p:cNvPr id="15" name="Google Shape;216;p38">
            <a:extLst>
              <a:ext uri="{FF2B5EF4-FFF2-40B4-BE49-F238E27FC236}">
                <a16:creationId xmlns:a16="http://schemas.microsoft.com/office/drawing/2014/main" id="{6C8F34B4-4290-9F9F-52DD-F4DAA21EA895}"/>
              </a:ext>
            </a:extLst>
          </p:cNvPr>
          <p:cNvCxnSpPr/>
          <p:nvPr/>
        </p:nvCxnSpPr>
        <p:spPr>
          <a:xfrm rot="10800000">
            <a:off x="7517125" y="3951600"/>
            <a:ext cx="152400" cy="283800"/>
          </a:xfrm>
          <a:prstGeom prst="straightConnector1">
            <a:avLst/>
          </a:prstGeom>
          <a:noFill/>
          <a:ln w="9525" cap="flat" cmpd="sng">
            <a:solidFill>
              <a:schemeClr val="dk1"/>
            </a:solidFill>
            <a:prstDash val="solid"/>
            <a:round/>
            <a:headEnd type="none" w="med" len="med"/>
            <a:tailEnd type="none" w="med" len="med"/>
          </a:ln>
        </p:spPr>
      </p:cxnSp>
      <p:sp>
        <p:nvSpPr>
          <p:cNvPr id="16" name="Google Shape;217;p38">
            <a:extLst>
              <a:ext uri="{FF2B5EF4-FFF2-40B4-BE49-F238E27FC236}">
                <a16:creationId xmlns:a16="http://schemas.microsoft.com/office/drawing/2014/main" id="{10DDE06D-3B6C-ED6A-9B67-3E8D420DA066}"/>
              </a:ext>
            </a:extLst>
          </p:cNvPr>
          <p:cNvSpPr txBox="1"/>
          <p:nvPr/>
        </p:nvSpPr>
        <p:spPr>
          <a:xfrm>
            <a:off x="521975" y="2774825"/>
            <a:ext cx="2754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Advances</a:t>
            </a:r>
            <a:r>
              <a:rPr lang="en" sz="1100" b="1">
                <a:solidFill>
                  <a:schemeClr val="dk1"/>
                </a:solidFill>
              </a:rPr>
              <a:t> Wellbeing Strategic Framework</a:t>
            </a:r>
            <a:r>
              <a:rPr lang="en" sz="1100">
                <a:solidFill>
                  <a:schemeClr val="dk1"/>
                </a:solidFill>
              </a:rPr>
              <a:t> by: …</a:t>
            </a:r>
            <a:endParaRPr sz="1100" b="1">
              <a:solidFill>
                <a:schemeClr val="dk1"/>
              </a:solidFill>
            </a:endParaRPr>
          </a:p>
        </p:txBody>
      </p:sp>
      <p:cxnSp>
        <p:nvCxnSpPr>
          <p:cNvPr id="17" name="Google Shape;218;p38">
            <a:extLst>
              <a:ext uri="{FF2B5EF4-FFF2-40B4-BE49-F238E27FC236}">
                <a16:creationId xmlns:a16="http://schemas.microsoft.com/office/drawing/2014/main" id="{0B0A9F18-8BC8-F02C-9F80-4095051464CB}"/>
              </a:ext>
            </a:extLst>
          </p:cNvPr>
          <p:cNvCxnSpPr/>
          <p:nvPr/>
        </p:nvCxnSpPr>
        <p:spPr>
          <a:xfrm flipH="1">
            <a:off x="4528650" y="4358200"/>
            <a:ext cx="364500" cy="75600"/>
          </a:xfrm>
          <a:prstGeom prst="straightConnector1">
            <a:avLst/>
          </a:prstGeom>
          <a:noFill/>
          <a:ln w="9525" cap="flat" cmpd="sng">
            <a:solidFill>
              <a:schemeClr val="dk1"/>
            </a:solidFill>
            <a:prstDash val="solid"/>
            <a:round/>
            <a:headEnd type="none" w="med" len="med"/>
            <a:tailEnd type="none" w="med" len="med"/>
          </a:ln>
        </p:spPr>
      </p:cxnSp>
      <p:sp>
        <p:nvSpPr>
          <p:cNvPr id="18" name="Google Shape;219;p38">
            <a:extLst>
              <a:ext uri="{FF2B5EF4-FFF2-40B4-BE49-F238E27FC236}">
                <a16:creationId xmlns:a16="http://schemas.microsoft.com/office/drawing/2014/main" id="{545D87DE-C907-6938-EA65-69133E942942}"/>
              </a:ext>
            </a:extLst>
          </p:cNvPr>
          <p:cNvSpPr txBox="1"/>
          <p:nvPr/>
        </p:nvSpPr>
        <p:spPr>
          <a:xfrm>
            <a:off x="1903800" y="4235400"/>
            <a:ext cx="2559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Advances</a:t>
            </a:r>
            <a:r>
              <a:rPr lang="en" sz="1100" b="1">
                <a:solidFill>
                  <a:schemeClr val="dk1"/>
                </a:solidFill>
              </a:rPr>
              <a:t> Indigenous Strategic Plan</a:t>
            </a:r>
            <a:r>
              <a:rPr lang="en" sz="1100">
                <a:solidFill>
                  <a:schemeClr val="dk1"/>
                </a:solidFill>
              </a:rPr>
              <a:t> by: …</a:t>
            </a:r>
            <a:endParaRPr sz="1100">
              <a:solidFill>
                <a:schemeClr val="dk1"/>
              </a:solidFill>
            </a:endParaRPr>
          </a:p>
        </p:txBody>
      </p:sp>
      <p:cxnSp>
        <p:nvCxnSpPr>
          <p:cNvPr id="19" name="Google Shape;220;p38">
            <a:extLst>
              <a:ext uri="{FF2B5EF4-FFF2-40B4-BE49-F238E27FC236}">
                <a16:creationId xmlns:a16="http://schemas.microsoft.com/office/drawing/2014/main" id="{79DFEE89-87A3-F35C-276F-F9FDBA3AC3CF}"/>
              </a:ext>
            </a:extLst>
          </p:cNvPr>
          <p:cNvCxnSpPr/>
          <p:nvPr/>
        </p:nvCxnSpPr>
        <p:spPr>
          <a:xfrm>
            <a:off x="3134100" y="3194375"/>
            <a:ext cx="463500" cy="59100"/>
          </a:xfrm>
          <a:prstGeom prst="straightConnector1">
            <a:avLst/>
          </a:prstGeom>
          <a:noFill/>
          <a:ln w="9525" cap="flat" cmpd="sng">
            <a:solidFill>
              <a:schemeClr val="dk1"/>
            </a:solidFill>
            <a:prstDash val="solid"/>
            <a:round/>
            <a:headEnd type="none" w="med" len="med"/>
            <a:tailEnd type="none" w="med" len="med"/>
          </a:ln>
        </p:spPr>
      </p:cxnSp>
      <p:sp>
        <p:nvSpPr>
          <p:cNvPr id="20" name="Google Shape;221;p38">
            <a:extLst>
              <a:ext uri="{FF2B5EF4-FFF2-40B4-BE49-F238E27FC236}">
                <a16:creationId xmlns:a16="http://schemas.microsoft.com/office/drawing/2014/main" id="{83228D13-9BE0-7F56-3F87-EC3CF9F2C521}"/>
              </a:ext>
            </a:extLst>
          </p:cNvPr>
          <p:cNvSpPr txBox="1"/>
          <p:nvPr/>
        </p:nvSpPr>
        <p:spPr>
          <a:xfrm>
            <a:off x="587225" y="1371550"/>
            <a:ext cx="2624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Advances</a:t>
            </a:r>
            <a:r>
              <a:rPr lang="en" sz="1100" b="1">
                <a:solidFill>
                  <a:schemeClr val="dk1"/>
                </a:solidFill>
              </a:rPr>
              <a:t> Student Strategic Plan </a:t>
            </a:r>
            <a:r>
              <a:rPr lang="en" sz="1100">
                <a:solidFill>
                  <a:schemeClr val="dk1"/>
                </a:solidFill>
              </a:rPr>
              <a:t>by: …</a:t>
            </a:r>
            <a:endParaRPr sz="1100">
              <a:solidFill>
                <a:schemeClr val="dk1"/>
              </a:solidFill>
            </a:endParaRPr>
          </a:p>
        </p:txBody>
      </p:sp>
      <p:cxnSp>
        <p:nvCxnSpPr>
          <p:cNvPr id="21" name="Google Shape;222;p38">
            <a:extLst>
              <a:ext uri="{FF2B5EF4-FFF2-40B4-BE49-F238E27FC236}">
                <a16:creationId xmlns:a16="http://schemas.microsoft.com/office/drawing/2014/main" id="{2A957869-D3F6-E5E4-D02E-C7CB85701A4B}"/>
              </a:ext>
            </a:extLst>
          </p:cNvPr>
          <p:cNvCxnSpPr>
            <a:endCxn id="20" idx="3"/>
          </p:cNvCxnSpPr>
          <p:nvPr/>
        </p:nvCxnSpPr>
        <p:spPr>
          <a:xfrm rot="10800000">
            <a:off x="3211625" y="1633150"/>
            <a:ext cx="396000" cy="132000"/>
          </a:xfrm>
          <a:prstGeom prst="straightConnector1">
            <a:avLst/>
          </a:prstGeom>
          <a:noFill/>
          <a:ln w="9525" cap="flat" cmpd="sng">
            <a:solidFill>
              <a:schemeClr val="dk1"/>
            </a:solidFill>
            <a:prstDash val="solid"/>
            <a:round/>
            <a:headEnd type="none" w="med" len="med"/>
            <a:tailEnd type="none" w="med" len="med"/>
          </a:ln>
        </p:spPr>
      </p:cxnSp>
      <p:sp>
        <p:nvSpPr>
          <p:cNvPr id="22" name="Google Shape;223;p38">
            <a:extLst>
              <a:ext uri="{FF2B5EF4-FFF2-40B4-BE49-F238E27FC236}">
                <a16:creationId xmlns:a16="http://schemas.microsoft.com/office/drawing/2014/main" id="{4402D4CA-1731-6543-F75D-D4C735C4E2EE}"/>
              </a:ext>
            </a:extLst>
          </p:cNvPr>
          <p:cNvSpPr txBox="1"/>
          <p:nvPr/>
        </p:nvSpPr>
        <p:spPr>
          <a:xfrm>
            <a:off x="5034900" y="2130575"/>
            <a:ext cx="1389600" cy="808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Project</a:t>
            </a:r>
            <a:endParaRPr sz="1500" b="1">
              <a:solidFill>
                <a:schemeClr val="lt1"/>
              </a:solidFill>
            </a:endParaRPr>
          </a:p>
          <a:p>
            <a:pPr marL="0" lvl="0" indent="0" algn="ctr" rtl="0">
              <a:lnSpc>
                <a:spcPct val="90000"/>
              </a:lnSpc>
              <a:spcBef>
                <a:spcPts val="0"/>
              </a:spcBef>
              <a:spcAft>
                <a:spcPts val="0"/>
              </a:spcAft>
              <a:buNone/>
            </a:pPr>
            <a:r>
              <a:rPr lang="en" sz="1500" b="1">
                <a:solidFill>
                  <a:schemeClr val="lt1"/>
                </a:solidFill>
              </a:rPr>
              <a:t>Name</a:t>
            </a:r>
            <a:endParaRPr sz="1500" b="1">
              <a:solidFill>
                <a:schemeClr val="lt1"/>
              </a:solidFill>
            </a:endParaRPr>
          </a:p>
          <a:p>
            <a:pPr marL="0" lvl="0" indent="0" algn="ctr" rtl="0">
              <a:lnSpc>
                <a:spcPct val="90000"/>
              </a:lnSpc>
              <a:spcBef>
                <a:spcPts val="0"/>
              </a:spcBef>
              <a:spcAft>
                <a:spcPts val="0"/>
              </a:spcAft>
              <a:buNone/>
            </a:pPr>
            <a:r>
              <a:rPr lang="en" sz="1500" b="1">
                <a:solidFill>
                  <a:schemeClr val="lt1"/>
                </a:solidFill>
              </a:rPr>
              <a:t>…</a:t>
            </a:r>
            <a:endParaRPr sz="1500" b="1">
              <a:solidFill>
                <a:schemeClr val="lt1"/>
              </a:solidFill>
            </a:endParaRPr>
          </a:p>
        </p:txBody>
      </p:sp>
    </p:spTree>
    <p:extLst>
      <p:ext uri="{BB962C8B-B14F-4D97-AF65-F5344CB8AC3E}">
        <p14:creationId xmlns:p14="http://schemas.microsoft.com/office/powerpoint/2010/main" val="187618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28;p39">
            <a:extLst>
              <a:ext uri="{FF2B5EF4-FFF2-40B4-BE49-F238E27FC236}">
                <a16:creationId xmlns:a16="http://schemas.microsoft.com/office/drawing/2014/main" id="{8D78E2A7-6254-D6FA-1737-6DFCBEE92D8A}"/>
              </a:ext>
            </a:extLst>
          </p:cNvPr>
          <p:cNvPicPr preferRelativeResize="0"/>
          <p:nvPr/>
        </p:nvPicPr>
        <p:blipFill>
          <a:blip r:embed="rId3">
            <a:alphaModFix/>
          </a:blip>
          <a:stretch>
            <a:fillRect/>
          </a:stretch>
        </p:blipFill>
        <p:spPr>
          <a:xfrm>
            <a:off x="3556050" y="138900"/>
            <a:ext cx="4253375" cy="4775999"/>
          </a:xfrm>
          <a:prstGeom prst="rect">
            <a:avLst/>
          </a:prstGeom>
          <a:noFill/>
          <a:ln>
            <a:noFill/>
          </a:ln>
        </p:spPr>
      </p:pic>
      <p:sp>
        <p:nvSpPr>
          <p:cNvPr id="3" name="Google Shape;229;p39">
            <a:extLst>
              <a:ext uri="{FF2B5EF4-FFF2-40B4-BE49-F238E27FC236}">
                <a16:creationId xmlns:a16="http://schemas.microsoft.com/office/drawing/2014/main" id="{72128BDF-EF7C-FA0A-234B-D5F53FFDCF15}"/>
              </a:ext>
            </a:extLst>
          </p:cNvPr>
          <p:cNvSpPr txBox="1">
            <a:spLocks/>
          </p:cNvSpPr>
          <p:nvPr/>
        </p:nvSpPr>
        <p:spPr>
          <a:xfrm>
            <a:off x="76925" y="43800"/>
            <a:ext cx="2405400" cy="1398300"/>
          </a:xfrm>
          <a:prstGeom prst="rect">
            <a:avLst/>
          </a:prstGeom>
        </p:spPr>
        <p:txBody>
          <a:bodyPr spcFirstLastPara="1" wrap="square" lIns="91425" tIns="91425" rIns="91425" bIns="91425" anchor="t" anchorCtr="0">
            <a:normAutofit fontScale="97500" lnSpcReduction="10000"/>
          </a:bodyPr>
          <a:lstStyle>
            <a:lvl1pPr algn="l" defTabSz="685800" rtl="0" eaLnBrk="1" latinLnBrk="0" hangingPunct="1">
              <a:lnSpc>
                <a:spcPct val="100000"/>
              </a:lnSpc>
              <a:spcBef>
                <a:spcPct val="0"/>
              </a:spcBef>
              <a:buNone/>
              <a:defRPr sz="1900" b="1" kern="1200">
                <a:solidFill>
                  <a:srgbClr val="002145"/>
                </a:solidFill>
                <a:latin typeface="+mj-lt"/>
                <a:ea typeface="+mj-ea"/>
                <a:cs typeface="+mj-cs"/>
              </a:defRPr>
            </a:lvl1pPr>
          </a:lstStyle>
          <a:p>
            <a:pPr>
              <a:spcBef>
                <a:spcPts val="0"/>
              </a:spcBef>
              <a:buClrTx/>
              <a:buFontTx/>
            </a:pPr>
            <a:r>
              <a:rPr lang="en-CA" sz="1800">
                <a:solidFill>
                  <a:srgbClr val="C64068"/>
                </a:solidFill>
              </a:rPr>
              <a:t>EXAMPLE: </a:t>
            </a:r>
            <a:br>
              <a:rPr lang="en-CA" sz="1800">
                <a:solidFill>
                  <a:srgbClr val="C64068"/>
                </a:solidFill>
              </a:rPr>
            </a:br>
            <a:r>
              <a:rPr lang="en-CA" sz="1688">
                <a:solidFill>
                  <a:srgbClr val="C64068"/>
                </a:solidFill>
              </a:rPr>
              <a:t>Co-benefits of UBC’s approach to promoting food security</a:t>
            </a:r>
          </a:p>
        </p:txBody>
      </p:sp>
      <p:sp>
        <p:nvSpPr>
          <p:cNvPr id="4" name="Google Shape;230;p39">
            <a:extLst>
              <a:ext uri="{FF2B5EF4-FFF2-40B4-BE49-F238E27FC236}">
                <a16:creationId xmlns:a16="http://schemas.microsoft.com/office/drawing/2014/main" id="{E145F4BD-6B8D-CF7A-3507-DE607E70839F}"/>
              </a:ext>
            </a:extLst>
          </p:cNvPr>
          <p:cNvSpPr txBox="1"/>
          <p:nvPr/>
        </p:nvSpPr>
        <p:spPr>
          <a:xfrm>
            <a:off x="5036538" y="569600"/>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rgbClr val="00A7E1"/>
                </a:solidFill>
              </a:rPr>
              <a:t>Climate protection</a:t>
            </a:r>
            <a:endParaRPr sz="1200">
              <a:solidFill>
                <a:srgbClr val="00A7E1"/>
              </a:solidFill>
            </a:endParaRPr>
          </a:p>
        </p:txBody>
      </p:sp>
      <p:sp>
        <p:nvSpPr>
          <p:cNvPr id="5" name="Google Shape;231;p39">
            <a:extLst>
              <a:ext uri="{FF2B5EF4-FFF2-40B4-BE49-F238E27FC236}">
                <a16:creationId xmlns:a16="http://schemas.microsoft.com/office/drawing/2014/main" id="{8DE777FD-93C5-B543-85B6-89E107F165F6}"/>
              </a:ext>
            </a:extLst>
          </p:cNvPr>
          <p:cNvSpPr txBox="1"/>
          <p:nvPr/>
        </p:nvSpPr>
        <p:spPr>
          <a:xfrm>
            <a:off x="3723675" y="2942075"/>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rgbClr val="00A7E1"/>
                </a:solidFill>
              </a:rPr>
              <a:t>Health &amp; wellbeing </a:t>
            </a:r>
            <a:endParaRPr sz="1500" b="1">
              <a:solidFill>
                <a:srgbClr val="00A7E1"/>
              </a:solidFill>
            </a:endParaRPr>
          </a:p>
        </p:txBody>
      </p:sp>
      <p:sp>
        <p:nvSpPr>
          <p:cNvPr id="6" name="Google Shape;232;p39">
            <a:extLst>
              <a:ext uri="{FF2B5EF4-FFF2-40B4-BE49-F238E27FC236}">
                <a16:creationId xmlns:a16="http://schemas.microsoft.com/office/drawing/2014/main" id="{0C50DDE4-FD6A-ED30-6102-0D799562BC25}"/>
              </a:ext>
            </a:extLst>
          </p:cNvPr>
          <p:cNvSpPr txBox="1"/>
          <p:nvPr/>
        </p:nvSpPr>
        <p:spPr>
          <a:xfrm>
            <a:off x="6098400" y="3003200"/>
            <a:ext cx="17535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rgbClr val="00A7E1"/>
                </a:solidFill>
              </a:rPr>
              <a:t>Equity, diversity &amp; inclusion</a:t>
            </a:r>
            <a:endParaRPr sz="1500" b="1">
              <a:solidFill>
                <a:srgbClr val="00A7E1"/>
              </a:solidFill>
            </a:endParaRPr>
          </a:p>
        </p:txBody>
      </p:sp>
      <p:sp>
        <p:nvSpPr>
          <p:cNvPr id="7" name="Google Shape;233;p39">
            <a:extLst>
              <a:ext uri="{FF2B5EF4-FFF2-40B4-BE49-F238E27FC236}">
                <a16:creationId xmlns:a16="http://schemas.microsoft.com/office/drawing/2014/main" id="{E96D070B-0957-2BC4-534F-DE8C9262B23A}"/>
              </a:ext>
            </a:extLst>
          </p:cNvPr>
          <p:cNvSpPr txBox="1"/>
          <p:nvPr/>
        </p:nvSpPr>
        <p:spPr>
          <a:xfrm>
            <a:off x="4805988" y="3694763"/>
            <a:ext cx="1753500" cy="905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300" b="1">
                <a:solidFill>
                  <a:srgbClr val="00A7E1"/>
                </a:solidFill>
              </a:rPr>
              <a:t>Indigenous </a:t>
            </a:r>
            <a:br>
              <a:rPr lang="en" sz="1300" b="1">
                <a:solidFill>
                  <a:srgbClr val="00A7E1"/>
                </a:solidFill>
              </a:rPr>
            </a:br>
            <a:r>
              <a:rPr lang="en" sz="1300" b="1">
                <a:solidFill>
                  <a:srgbClr val="00A7E1"/>
                </a:solidFill>
              </a:rPr>
              <a:t>human rights, decolonization, &amp; reconciliation</a:t>
            </a:r>
            <a:endParaRPr sz="1300" b="1">
              <a:solidFill>
                <a:srgbClr val="00A7E1"/>
              </a:solidFill>
            </a:endParaRPr>
          </a:p>
        </p:txBody>
      </p:sp>
      <p:sp>
        <p:nvSpPr>
          <p:cNvPr id="8" name="Google Shape;234;p39">
            <a:extLst>
              <a:ext uri="{FF2B5EF4-FFF2-40B4-BE49-F238E27FC236}">
                <a16:creationId xmlns:a16="http://schemas.microsoft.com/office/drawing/2014/main" id="{C7AD851B-D08C-91EE-CBE2-D1208C6E32CA}"/>
              </a:ext>
            </a:extLst>
          </p:cNvPr>
          <p:cNvSpPr txBox="1"/>
          <p:nvPr/>
        </p:nvSpPr>
        <p:spPr>
          <a:xfrm>
            <a:off x="6328950" y="1632238"/>
            <a:ext cx="1292400" cy="3924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rgbClr val="00A7E1"/>
                </a:solidFill>
              </a:rPr>
              <a:t>Economic</a:t>
            </a:r>
            <a:endParaRPr sz="1500" b="1">
              <a:solidFill>
                <a:srgbClr val="00A7E1"/>
              </a:solidFill>
            </a:endParaRPr>
          </a:p>
        </p:txBody>
      </p:sp>
      <p:sp>
        <p:nvSpPr>
          <p:cNvPr id="9" name="Google Shape;235;p39">
            <a:extLst>
              <a:ext uri="{FF2B5EF4-FFF2-40B4-BE49-F238E27FC236}">
                <a16:creationId xmlns:a16="http://schemas.microsoft.com/office/drawing/2014/main" id="{B9DA7049-B937-D72E-0CD0-4A0ABC909C35}"/>
              </a:ext>
            </a:extLst>
          </p:cNvPr>
          <p:cNvSpPr txBox="1"/>
          <p:nvPr/>
        </p:nvSpPr>
        <p:spPr>
          <a:xfrm>
            <a:off x="3671888" y="1442100"/>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rgbClr val="00A7E1"/>
                </a:solidFill>
              </a:rPr>
              <a:t>Student experience </a:t>
            </a:r>
            <a:endParaRPr sz="1500" b="1">
              <a:solidFill>
                <a:srgbClr val="00A7E1"/>
              </a:solidFill>
            </a:endParaRPr>
          </a:p>
        </p:txBody>
      </p:sp>
      <p:sp>
        <p:nvSpPr>
          <p:cNvPr id="10" name="Google Shape;236;p39">
            <a:extLst>
              <a:ext uri="{FF2B5EF4-FFF2-40B4-BE49-F238E27FC236}">
                <a16:creationId xmlns:a16="http://schemas.microsoft.com/office/drawing/2014/main" id="{BA1C389B-DEE4-2652-2A8A-2A15C09E8A85}"/>
              </a:ext>
            </a:extLst>
          </p:cNvPr>
          <p:cNvSpPr txBox="1"/>
          <p:nvPr/>
        </p:nvSpPr>
        <p:spPr>
          <a:xfrm>
            <a:off x="2634075" y="-14550"/>
            <a:ext cx="23820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Advances</a:t>
            </a:r>
            <a:r>
              <a:rPr lang="en" sz="1100" b="1">
                <a:solidFill>
                  <a:schemeClr val="dk1"/>
                </a:solidFill>
              </a:rPr>
              <a:t> Sustainability goals</a:t>
            </a:r>
            <a:r>
              <a:rPr lang="en" sz="1100">
                <a:solidFill>
                  <a:schemeClr val="dk1"/>
                </a:solidFill>
              </a:rPr>
              <a:t> by reducing food waste, capacity building, access to plant-forward food options</a:t>
            </a:r>
            <a:endParaRPr sz="1100">
              <a:solidFill>
                <a:schemeClr val="dk1"/>
              </a:solidFill>
            </a:endParaRPr>
          </a:p>
        </p:txBody>
      </p:sp>
      <p:cxnSp>
        <p:nvCxnSpPr>
          <p:cNvPr id="11" name="Google Shape;237;p39">
            <a:extLst>
              <a:ext uri="{FF2B5EF4-FFF2-40B4-BE49-F238E27FC236}">
                <a16:creationId xmlns:a16="http://schemas.microsoft.com/office/drawing/2014/main" id="{C0FD3286-C66A-CFF4-B2A8-EA03E3FFE528}"/>
              </a:ext>
            </a:extLst>
          </p:cNvPr>
          <p:cNvCxnSpPr/>
          <p:nvPr/>
        </p:nvCxnSpPr>
        <p:spPr>
          <a:xfrm rot="10800000">
            <a:off x="4865800" y="327300"/>
            <a:ext cx="378300" cy="17100"/>
          </a:xfrm>
          <a:prstGeom prst="straightConnector1">
            <a:avLst/>
          </a:prstGeom>
          <a:noFill/>
          <a:ln w="9525" cap="flat" cmpd="sng">
            <a:solidFill>
              <a:schemeClr val="dk1"/>
            </a:solidFill>
            <a:prstDash val="solid"/>
            <a:round/>
            <a:headEnd type="none" w="med" len="med"/>
            <a:tailEnd type="none" w="med" len="med"/>
          </a:ln>
        </p:spPr>
      </p:cxnSp>
      <p:sp>
        <p:nvSpPr>
          <p:cNvPr id="12" name="Google Shape;238;p39">
            <a:extLst>
              <a:ext uri="{FF2B5EF4-FFF2-40B4-BE49-F238E27FC236}">
                <a16:creationId xmlns:a16="http://schemas.microsoft.com/office/drawing/2014/main" id="{2AF535DD-A2E2-23AA-4235-0FB5730AAE73}"/>
              </a:ext>
            </a:extLst>
          </p:cNvPr>
          <p:cNvSpPr txBox="1"/>
          <p:nvPr/>
        </p:nvSpPr>
        <p:spPr>
          <a:xfrm>
            <a:off x="6818500" y="-14550"/>
            <a:ext cx="23820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Advances </a:t>
            </a:r>
            <a:r>
              <a:rPr lang="en" sz="1100" b="1">
                <a:solidFill>
                  <a:schemeClr val="dk1"/>
                </a:solidFill>
              </a:rPr>
              <a:t>Affordability Plan</a:t>
            </a:r>
            <a:r>
              <a:rPr lang="en" sz="1100">
                <a:solidFill>
                  <a:schemeClr val="dk1"/>
                </a:solidFill>
              </a:rPr>
              <a:t> and financial savings to UBC with student recruitment and retention, reduced health services, etc.</a:t>
            </a:r>
            <a:endParaRPr sz="1100">
              <a:solidFill>
                <a:schemeClr val="dk1"/>
              </a:solidFill>
            </a:endParaRPr>
          </a:p>
        </p:txBody>
      </p:sp>
      <p:cxnSp>
        <p:nvCxnSpPr>
          <p:cNvPr id="13" name="Google Shape;239;p39">
            <a:extLst>
              <a:ext uri="{FF2B5EF4-FFF2-40B4-BE49-F238E27FC236}">
                <a16:creationId xmlns:a16="http://schemas.microsoft.com/office/drawing/2014/main" id="{6D9BA879-2D85-4252-BA75-EBCA33A183DE}"/>
              </a:ext>
            </a:extLst>
          </p:cNvPr>
          <p:cNvCxnSpPr/>
          <p:nvPr/>
        </p:nvCxnSpPr>
        <p:spPr>
          <a:xfrm rot="10800000" flipH="1">
            <a:off x="7497425" y="847350"/>
            <a:ext cx="244500" cy="303900"/>
          </a:xfrm>
          <a:prstGeom prst="straightConnector1">
            <a:avLst/>
          </a:prstGeom>
          <a:noFill/>
          <a:ln w="9525" cap="flat" cmpd="sng">
            <a:solidFill>
              <a:schemeClr val="dk1"/>
            </a:solidFill>
            <a:prstDash val="solid"/>
            <a:round/>
            <a:headEnd type="none" w="med" len="med"/>
            <a:tailEnd type="none" w="med" len="med"/>
          </a:ln>
        </p:spPr>
      </p:cxnSp>
      <p:sp>
        <p:nvSpPr>
          <p:cNvPr id="14" name="Google Shape;240;p39">
            <a:extLst>
              <a:ext uri="{FF2B5EF4-FFF2-40B4-BE49-F238E27FC236}">
                <a16:creationId xmlns:a16="http://schemas.microsoft.com/office/drawing/2014/main" id="{B88DDF17-881E-3830-4EB1-7859DCF42C99}"/>
              </a:ext>
            </a:extLst>
          </p:cNvPr>
          <p:cNvSpPr txBox="1"/>
          <p:nvPr/>
        </p:nvSpPr>
        <p:spPr>
          <a:xfrm>
            <a:off x="6896800" y="4189200"/>
            <a:ext cx="23037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dk1"/>
                </a:solidFill>
              </a:rPr>
              <a:t>Advances</a:t>
            </a:r>
            <a:r>
              <a:rPr lang="en" sz="1000" b="1" dirty="0">
                <a:solidFill>
                  <a:schemeClr val="dk1"/>
                </a:solidFill>
              </a:rPr>
              <a:t> Inclusion Action Plan</a:t>
            </a:r>
            <a:r>
              <a:rPr lang="en" sz="1000" dirty="0">
                <a:solidFill>
                  <a:schemeClr val="dk1"/>
                </a:solidFill>
              </a:rPr>
              <a:t> by</a:t>
            </a:r>
            <a:r>
              <a:rPr lang="en" sz="1000" b="1" dirty="0">
                <a:solidFill>
                  <a:schemeClr val="dk1"/>
                </a:solidFill>
              </a:rPr>
              <a:t> </a:t>
            </a:r>
            <a:r>
              <a:rPr lang="en" sz="1000" dirty="0">
                <a:solidFill>
                  <a:schemeClr val="dk1"/>
                </a:solidFill>
              </a:rPr>
              <a:t>low-barrier dignified access to food benefitting equity-deserving groups + celebrating community and culture through food and community space.</a:t>
            </a:r>
            <a:endParaRPr sz="1000" dirty="0">
              <a:solidFill>
                <a:schemeClr val="dk1"/>
              </a:solidFill>
            </a:endParaRPr>
          </a:p>
        </p:txBody>
      </p:sp>
      <p:cxnSp>
        <p:nvCxnSpPr>
          <p:cNvPr id="15" name="Google Shape;241;p39">
            <a:extLst>
              <a:ext uri="{FF2B5EF4-FFF2-40B4-BE49-F238E27FC236}">
                <a16:creationId xmlns:a16="http://schemas.microsoft.com/office/drawing/2014/main" id="{F8154E3A-F9A8-6D12-30A9-49EC19D2F9A6}"/>
              </a:ext>
            </a:extLst>
          </p:cNvPr>
          <p:cNvCxnSpPr/>
          <p:nvPr/>
        </p:nvCxnSpPr>
        <p:spPr>
          <a:xfrm rot="10800000">
            <a:off x="7621350" y="3861525"/>
            <a:ext cx="152400" cy="283800"/>
          </a:xfrm>
          <a:prstGeom prst="straightConnector1">
            <a:avLst/>
          </a:prstGeom>
          <a:noFill/>
          <a:ln w="9525" cap="flat" cmpd="sng">
            <a:solidFill>
              <a:schemeClr val="dk1"/>
            </a:solidFill>
            <a:prstDash val="solid"/>
            <a:round/>
            <a:headEnd type="none" w="med" len="med"/>
            <a:tailEnd type="none" w="med" len="med"/>
          </a:ln>
        </p:spPr>
      </p:cxnSp>
      <p:sp>
        <p:nvSpPr>
          <p:cNvPr id="16" name="Google Shape;242;p39">
            <a:extLst>
              <a:ext uri="{FF2B5EF4-FFF2-40B4-BE49-F238E27FC236}">
                <a16:creationId xmlns:a16="http://schemas.microsoft.com/office/drawing/2014/main" id="{CAFD31E4-D787-0FAB-B573-A0B8F3AE4479}"/>
              </a:ext>
            </a:extLst>
          </p:cNvPr>
          <p:cNvSpPr txBox="1"/>
          <p:nvPr/>
        </p:nvSpPr>
        <p:spPr>
          <a:xfrm>
            <a:off x="535725" y="3050900"/>
            <a:ext cx="28635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Advances</a:t>
            </a:r>
            <a:r>
              <a:rPr lang="en" sz="1100" b="1">
                <a:solidFill>
                  <a:schemeClr val="dk1"/>
                </a:solidFill>
              </a:rPr>
              <a:t> Wellbeing Strategic Framework</a:t>
            </a:r>
            <a:r>
              <a:rPr lang="en" sz="1100">
                <a:solidFill>
                  <a:schemeClr val="dk1"/>
                </a:solidFill>
              </a:rPr>
              <a:t> by: Regular nutritious meals, reduced stress &amp; anxiety, social connection and community building</a:t>
            </a:r>
            <a:endParaRPr sz="1100">
              <a:solidFill>
                <a:schemeClr val="dk1"/>
              </a:solidFill>
            </a:endParaRPr>
          </a:p>
        </p:txBody>
      </p:sp>
      <p:cxnSp>
        <p:nvCxnSpPr>
          <p:cNvPr id="17" name="Google Shape;243;p39">
            <a:extLst>
              <a:ext uri="{FF2B5EF4-FFF2-40B4-BE49-F238E27FC236}">
                <a16:creationId xmlns:a16="http://schemas.microsoft.com/office/drawing/2014/main" id="{10A83ABE-E059-D40E-2B38-3EC20E5F0D76}"/>
              </a:ext>
            </a:extLst>
          </p:cNvPr>
          <p:cNvCxnSpPr/>
          <p:nvPr/>
        </p:nvCxnSpPr>
        <p:spPr>
          <a:xfrm flipH="1">
            <a:off x="4563400" y="4442050"/>
            <a:ext cx="302400" cy="147300"/>
          </a:xfrm>
          <a:prstGeom prst="straightConnector1">
            <a:avLst/>
          </a:prstGeom>
          <a:noFill/>
          <a:ln w="9525" cap="flat" cmpd="sng">
            <a:solidFill>
              <a:schemeClr val="dk1"/>
            </a:solidFill>
            <a:prstDash val="solid"/>
            <a:round/>
            <a:headEnd type="none" w="med" len="med"/>
            <a:tailEnd type="none" w="med" len="med"/>
          </a:ln>
        </p:spPr>
      </p:cxnSp>
      <p:sp>
        <p:nvSpPr>
          <p:cNvPr id="18" name="Google Shape;244;p39">
            <a:extLst>
              <a:ext uri="{FF2B5EF4-FFF2-40B4-BE49-F238E27FC236}">
                <a16:creationId xmlns:a16="http://schemas.microsoft.com/office/drawing/2014/main" id="{9FDAF535-99F3-BA6C-60FE-EF95BD0F0A6A}"/>
              </a:ext>
            </a:extLst>
          </p:cNvPr>
          <p:cNvSpPr txBox="1"/>
          <p:nvPr/>
        </p:nvSpPr>
        <p:spPr>
          <a:xfrm>
            <a:off x="983625" y="4347350"/>
            <a:ext cx="38223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Advances</a:t>
            </a:r>
            <a:r>
              <a:rPr lang="en" sz="1100" b="1">
                <a:solidFill>
                  <a:schemeClr val="dk1"/>
                </a:solidFill>
              </a:rPr>
              <a:t> Indigenous Strategic Plan</a:t>
            </a:r>
            <a:r>
              <a:rPr lang="en" sz="1100">
                <a:solidFill>
                  <a:schemeClr val="dk1"/>
                </a:solidFill>
              </a:rPr>
              <a:t> by: Supporting Indigenous Food Sovereignty by addressing underlying issues and self-determination in access and use of food</a:t>
            </a:r>
            <a:endParaRPr sz="1100">
              <a:solidFill>
                <a:schemeClr val="dk1"/>
              </a:solidFill>
            </a:endParaRPr>
          </a:p>
        </p:txBody>
      </p:sp>
      <p:cxnSp>
        <p:nvCxnSpPr>
          <p:cNvPr id="19" name="Google Shape;245;p39">
            <a:extLst>
              <a:ext uri="{FF2B5EF4-FFF2-40B4-BE49-F238E27FC236}">
                <a16:creationId xmlns:a16="http://schemas.microsoft.com/office/drawing/2014/main" id="{690D17D8-7130-13BD-06F1-74647AC4528E}"/>
              </a:ext>
            </a:extLst>
          </p:cNvPr>
          <p:cNvCxnSpPr/>
          <p:nvPr/>
        </p:nvCxnSpPr>
        <p:spPr>
          <a:xfrm rot="10800000" flipH="1">
            <a:off x="3237425" y="3127100"/>
            <a:ext cx="344400" cy="124500"/>
          </a:xfrm>
          <a:prstGeom prst="straightConnector1">
            <a:avLst/>
          </a:prstGeom>
          <a:noFill/>
          <a:ln w="9525" cap="flat" cmpd="sng">
            <a:solidFill>
              <a:schemeClr val="dk1"/>
            </a:solidFill>
            <a:prstDash val="solid"/>
            <a:round/>
            <a:headEnd type="none" w="med" len="med"/>
            <a:tailEnd type="none" w="med" len="med"/>
          </a:ln>
        </p:spPr>
      </p:cxnSp>
      <p:sp>
        <p:nvSpPr>
          <p:cNvPr id="20" name="Google Shape;246;p39">
            <a:extLst>
              <a:ext uri="{FF2B5EF4-FFF2-40B4-BE49-F238E27FC236}">
                <a16:creationId xmlns:a16="http://schemas.microsoft.com/office/drawing/2014/main" id="{C46442A1-5DED-986F-0A1B-87B8B7CA28BE}"/>
              </a:ext>
            </a:extLst>
          </p:cNvPr>
          <p:cNvSpPr txBox="1"/>
          <p:nvPr/>
        </p:nvSpPr>
        <p:spPr>
          <a:xfrm>
            <a:off x="535725" y="1632250"/>
            <a:ext cx="28041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Advances </a:t>
            </a:r>
            <a:r>
              <a:rPr lang="en" sz="1100" b="1">
                <a:solidFill>
                  <a:schemeClr val="dk1"/>
                </a:solidFill>
              </a:rPr>
              <a:t>Student Strategic Plan</a:t>
            </a:r>
            <a:r>
              <a:rPr lang="en" sz="1100">
                <a:solidFill>
                  <a:schemeClr val="dk1"/>
                </a:solidFill>
              </a:rPr>
              <a:t> by:</a:t>
            </a:r>
            <a:br>
              <a:rPr lang="en" sz="1100">
                <a:solidFill>
                  <a:schemeClr val="dk1"/>
                </a:solidFill>
              </a:rPr>
            </a:br>
            <a:r>
              <a:rPr lang="en" sz="1100">
                <a:solidFill>
                  <a:schemeClr val="dk1"/>
                </a:solidFill>
              </a:rPr>
              <a:t>Students better able to participate in UBC experience, succeed in class, build literacy</a:t>
            </a:r>
            <a:endParaRPr sz="1100">
              <a:solidFill>
                <a:schemeClr val="dk1"/>
              </a:solidFill>
            </a:endParaRPr>
          </a:p>
        </p:txBody>
      </p:sp>
      <p:cxnSp>
        <p:nvCxnSpPr>
          <p:cNvPr id="21" name="Google Shape;247;p39">
            <a:extLst>
              <a:ext uri="{FF2B5EF4-FFF2-40B4-BE49-F238E27FC236}">
                <a16:creationId xmlns:a16="http://schemas.microsoft.com/office/drawing/2014/main" id="{12CFAA97-E896-4AB1-AA6D-FDA224671E3E}"/>
              </a:ext>
            </a:extLst>
          </p:cNvPr>
          <p:cNvCxnSpPr/>
          <p:nvPr/>
        </p:nvCxnSpPr>
        <p:spPr>
          <a:xfrm rot="10800000" flipH="1">
            <a:off x="3237425" y="1676350"/>
            <a:ext cx="344400" cy="120600"/>
          </a:xfrm>
          <a:prstGeom prst="straightConnector1">
            <a:avLst/>
          </a:prstGeom>
          <a:noFill/>
          <a:ln w="9525" cap="flat" cmpd="sng">
            <a:solidFill>
              <a:schemeClr val="dk2"/>
            </a:solidFill>
            <a:prstDash val="solid"/>
            <a:round/>
            <a:headEnd type="none" w="med" len="med"/>
            <a:tailEnd type="none" w="med" len="med"/>
          </a:ln>
        </p:spPr>
      </p:cxnSp>
      <p:sp>
        <p:nvSpPr>
          <p:cNvPr id="22" name="Google Shape;248;p39">
            <a:extLst>
              <a:ext uri="{FF2B5EF4-FFF2-40B4-BE49-F238E27FC236}">
                <a16:creationId xmlns:a16="http://schemas.microsoft.com/office/drawing/2014/main" id="{822FD1B0-D387-540B-EB9C-85F7030534A7}"/>
              </a:ext>
            </a:extLst>
          </p:cNvPr>
          <p:cNvSpPr txBox="1"/>
          <p:nvPr/>
        </p:nvSpPr>
        <p:spPr>
          <a:xfrm>
            <a:off x="5036538" y="2226750"/>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Food</a:t>
            </a:r>
            <a:endParaRPr sz="1500" b="1">
              <a:solidFill>
                <a:schemeClr val="lt1"/>
              </a:solidFill>
            </a:endParaRPr>
          </a:p>
          <a:p>
            <a:pPr marL="0" lvl="0" indent="0" algn="ctr" rtl="0">
              <a:lnSpc>
                <a:spcPct val="90000"/>
              </a:lnSpc>
              <a:spcBef>
                <a:spcPts val="0"/>
              </a:spcBef>
              <a:spcAft>
                <a:spcPts val="0"/>
              </a:spcAft>
              <a:buNone/>
            </a:pPr>
            <a:r>
              <a:rPr lang="en" sz="1500" b="1">
                <a:solidFill>
                  <a:schemeClr val="lt1"/>
                </a:solidFill>
              </a:rPr>
              <a:t>Security</a:t>
            </a:r>
            <a:endParaRPr sz="1500" b="1">
              <a:solidFill>
                <a:schemeClr val="lt1"/>
              </a:solidFill>
            </a:endParaRPr>
          </a:p>
        </p:txBody>
      </p:sp>
    </p:spTree>
    <p:extLst>
      <p:ext uri="{BB962C8B-B14F-4D97-AF65-F5344CB8AC3E}">
        <p14:creationId xmlns:p14="http://schemas.microsoft.com/office/powerpoint/2010/main" val="3902933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03;p38">
            <a:extLst>
              <a:ext uri="{FF2B5EF4-FFF2-40B4-BE49-F238E27FC236}">
                <a16:creationId xmlns:a16="http://schemas.microsoft.com/office/drawing/2014/main" id="{777C03C7-DC09-6EB3-8A49-FC92C5DE70D0}"/>
              </a:ext>
            </a:extLst>
          </p:cNvPr>
          <p:cNvPicPr preferRelativeResize="0"/>
          <p:nvPr/>
        </p:nvPicPr>
        <p:blipFill>
          <a:blip r:embed="rId3">
            <a:alphaModFix/>
          </a:blip>
          <a:stretch>
            <a:fillRect/>
          </a:stretch>
        </p:blipFill>
        <p:spPr>
          <a:xfrm>
            <a:off x="3597700" y="121825"/>
            <a:ext cx="4274725" cy="4802751"/>
          </a:xfrm>
          <a:prstGeom prst="rect">
            <a:avLst/>
          </a:prstGeom>
          <a:noFill/>
          <a:ln>
            <a:noFill/>
          </a:ln>
        </p:spPr>
      </p:pic>
      <p:sp>
        <p:nvSpPr>
          <p:cNvPr id="3" name="Google Shape;204;p38">
            <a:extLst>
              <a:ext uri="{FF2B5EF4-FFF2-40B4-BE49-F238E27FC236}">
                <a16:creationId xmlns:a16="http://schemas.microsoft.com/office/drawing/2014/main" id="{0A6B45C9-038D-E34D-6474-B685260B204B}"/>
              </a:ext>
            </a:extLst>
          </p:cNvPr>
          <p:cNvSpPr txBox="1">
            <a:spLocks/>
          </p:cNvSpPr>
          <p:nvPr/>
        </p:nvSpPr>
        <p:spPr>
          <a:xfrm>
            <a:off x="0" y="-14650"/>
            <a:ext cx="2126700" cy="905100"/>
          </a:xfrm>
          <a:prstGeom prst="rect">
            <a:avLst/>
          </a:prstGeom>
        </p:spPr>
        <p:txBody>
          <a:bodyPr spcFirstLastPara="1" wrap="square" lIns="91425" tIns="91425" rIns="91425" bIns="91425" anchor="t" anchorCtr="0">
            <a:normAutofit fontScale="97500"/>
          </a:bodyPr>
          <a:lstStyle>
            <a:lvl1pPr algn="l" defTabSz="685800" rtl="0" eaLnBrk="1" latinLnBrk="0" hangingPunct="1">
              <a:lnSpc>
                <a:spcPct val="100000"/>
              </a:lnSpc>
              <a:spcBef>
                <a:spcPct val="0"/>
              </a:spcBef>
              <a:buNone/>
              <a:defRPr sz="1900" b="1" kern="1200">
                <a:solidFill>
                  <a:srgbClr val="002145"/>
                </a:solidFill>
                <a:latin typeface="+mj-lt"/>
                <a:ea typeface="+mj-ea"/>
                <a:cs typeface="+mj-cs"/>
              </a:defRPr>
            </a:lvl1pPr>
          </a:lstStyle>
          <a:p>
            <a:pPr>
              <a:spcBef>
                <a:spcPts val="0"/>
              </a:spcBef>
              <a:buClrTx/>
              <a:buFontTx/>
            </a:pPr>
            <a:r>
              <a:rPr lang="en-CA" sz="2022" i="1" dirty="0">
                <a:solidFill>
                  <a:srgbClr val="C64068"/>
                </a:solidFill>
              </a:rPr>
              <a:t>Template</a:t>
            </a:r>
          </a:p>
          <a:p>
            <a:pPr>
              <a:spcBef>
                <a:spcPts val="1000"/>
              </a:spcBef>
              <a:buClrTx/>
              <a:buFontTx/>
            </a:pPr>
            <a:r>
              <a:rPr lang="en-CA" sz="1355" dirty="0">
                <a:solidFill>
                  <a:srgbClr val="C64068"/>
                </a:solidFill>
              </a:rPr>
              <a:t>Barriers of our approach </a:t>
            </a:r>
          </a:p>
        </p:txBody>
      </p:sp>
      <p:sp>
        <p:nvSpPr>
          <p:cNvPr id="4" name="Google Shape;205;p38">
            <a:extLst>
              <a:ext uri="{FF2B5EF4-FFF2-40B4-BE49-F238E27FC236}">
                <a16:creationId xmlns:a16="http://schemas.microsoft.com/office/drawing/2014/main" id="{7415441D-AF8F-CDC2-E87F-8A66F47F5E5B}"/>
              </a:ext>
            </a:extLst>
          </p:cNvPr>
          <p:cNvSpPr txBox="1"/>
          <p:nvPr/>
        </p:nvSpPr>
        <p:spPr>
          <a:xfrm>
            <a:off x="5088863" y="638300"/>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Climate protection</a:t>
            </a:r>
            <a:endParaRPr sz="1200">
              <a:solidFill>
                <a:schemeClr val="lt1"/>
              </a:solidFill>
            </a:endParaRPr>
          </a:p>
        </p:txBody>
      </p:sp>
      <p:sp>
        <p:nvSpPr>
          <p:cNvPr id="5" name="Google Shape;206;p38">
            <a:extLst>
              <a:ext uri="{FF2B5EF4-FFF2-40B4-BE49-F238E27FC236}">
                <a16:creationId xmlns:a16="http://schemas.microsoft.com/office/drawing/2014/main" id="{7189AD60-9E2C-D390-2E1B-38FAC4B71110}"/>
              </a:ext>
            </a:extLst>
          </p:cNvPr>
          <p:cNvSpPr txBox="1"/>
          <p:nvPr/>
        </p:nvSpPr>
        <p:spPr>
          <a:xfrm>
            <a:off x="3682225" y="3043650"/>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Health &amp; wellbeing </a:t>
            </a:r>
            <a:endParaRPr sz="1500" b="1">
              <a:solidFill>
                <a:schemeClr val="lt1"/>
              </a:solidFill>
            </a:endParaRPr>
          </a:p>
        </p:txBody>
      </p:sp>
      <p:sp>
        <p:nvSpPr>
          <p:cNvPr id="6" name="Google Shape;207;p38">
            <a:extLst>
              <a:ext uri="{FF2B5EF4-FFF2-40B4-BE49-F238E27FC236}">
                <a16:creationId xmlns:a16="http://schemas.microsoft.com/office/drawing/2014/main" id="{764E8143-1747-0CD7-2C3D-7F95E216A801}"/>
              </a:ext>
            </a:extLst>
          </p:cNvPr>
          <p:cNvSpPr txBox="1"/>
          <p:nvPr/>
        </p:nvSpPr>
        <p:spPr>
          <a:xfrm>
            <a:off x="6179200" y="3032875"/>
            <a:ext cx="17535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Equity, diversity &amp; inclusion</a:t>
            </a:r>
            <a:endParaRPr sz="1500" b="1">
              <a:solidFill>
                <a:schemeClr val="lt1"/>
              </a:solidFill>
            </a:endParaRPr>
          </a:p>
        </p:txBody>
      </p:sp>
      <p:sp>
        <p:nvSpPr>
          <p:cNvPr id="7" name="Google Shape;208;p38">
            <a:extLst>
              <a:ext uri="{FF2B5EF4-FFF2-40B4-BE49-F238E27FC236}">
                <a16:creationId xmlns:a16="http://schemas.microsoft.com/office/drawing/2014/main" id="{CC671276-43F0-3E9B-F9D1-516F38BCE45D}"/>
              </a:ext>
            </a:extLst>
          </p:cNvPr>
          <p:cNvSpPr txBox="1"/>
          <p:nvPr/>
        </p:nvSpPr>
        <p:spPr>
          <a:xfrm>
            <a:off x="4938075" y="3673700"/>
            <a:ext cx="1546500" cy="905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300" b="1">
                <a:solidFill>
                  <a:schemeClr val="lt1"/>
                </a:solidFill>
              </a:rPr>
              <a:t>Indigenous human rights, decolonization, &amp; reconciliation</a:t>
            </a:r>
            <a:endParaRPr sz="1300" b="1">
              <a:solidFill>
                <a:schemeClr val="lt1"/>
              </a:solidFill>
            </a:endParaRPr>
          </a:p>
        </p:txBody>
      </p:sp>
      <p:sp>
        <p:nvSpPr>
          <p:cNvPr id="8" name="Google Shape;209;p38">
            <a:extLst>
              <a:ext uri="{FF2B5EF4-FFF2-40B4-BE49-F238E27FC236}">
                <a16:creationId xmlns:a16="http://schemas.microsoft.com/office/drawing/2014/main" id="{7C9F0006-3BCE-E5D5-3FD4-7A90873670CF}"/>
              </a:ext>
            </a:extLst>
          </p:cNvPr>
          <p:cNvSpPr txBox="1"/>
          <p:nvPr/>
        </p:nvSpPr>
        <p:spPr>
          <a:xfrm>
            <a:off x="6484575" y="1436163"/>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Employee Experience</a:t>
            </a:r>
            <a:endParaRPr sz="1500" b="1">
              <a:solidFill>
                <a:schemeClr val="lt1"/>
              </a:solidFill>
            </a:endParaRPr>
          </a:p>
        </p:txBody>
      </p:sp>
      <p:sp>
        <p:nvSpPr>
          <p:cNvPr id="9" name="Google Shape;210;p38">
            <a:extLst>
              <a:ext uri="{FF2B5EF4-FFF2-40B4-BE49-F238E27FC236}">
                <a16:creationId xmlns:a16="http://schemas.microsoft.com/office/drawing/2014/main" id="{DEC44DB0-8339-6FC1-1A80-572BB22AFA4A}"/>
              </a:ext>
            </a:extLst>
          </p:cNvPr>
          <p:cNvSpPr txBox="1"/>
          <p:nvPr/>
        </p:nvSpPr>
        <p:spPr>
          <a:xfrm>
            <a:off x="3742488" y="1436175"/>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Student experience </a:t>
            </a:r>
            <a:endParaRPr sz="1500" b="1">
              <a:solidFill>
                <a:schemeClr val="lt1"/>
              </a:solidFill>
            </a:endParaRPr>
          </a:p>
        </p:txBody>
      </p:sp>
      <p:sp>
        <p:nvSpPr>
          <p:cNvPr id="10" name="Google Shape;211;p38">
            <a:extLst>
              <a:ext uri="{FF2B5EF4-FFF2-40B4-BE49-F238E27FC236}">
                <a16:creationId xmlns:a16="http://schemas.microsoft.com/office/drawing/2014/main" id="{52D3271D-60FE-A0DE-F1DB-081A91DA7C8E}"/>
              </a:ext>
            </a:extLst>
          </p:cNvPr>
          <p:cNvSpPr txBox="1"/>
          <p:nvPr/>
        </p:nvSpPr>
        <p:spPr>
          <a:xfrm>
            <a:off x="2310100" y="-6475"/>
            <a:ext cx="24510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1"/>
                </a:solidFill>
              </a:rPr>
              <a:t>Barriers to</a:t>
            </a:r>
            <a:r>
              <a:rPr lang="en" sz="1100" b="1" dirty="0">
                <a:solidFill>
                  <a:schemeClr val="dk1"/>
                </a:solidFill>
              </a:rPr>
              <a:t> Sustainability goals: </a:t>
            </a:r>
            <a:r>
              <a:rPr lang="en" sz="1100" dirty="0">
                <a:solidFill>
                  <a:schemeClr val="dk1"/>
                </a:solidFill>
              </a:rPr>
              <a:t>…</a:t>
            </a:r>
            <a:endParaRPr sz="1100" dirty="0">
              <a:solidFill>
                <a:schemeClr val="dk1"/>
              </a:solidFill>
            </a:endParaRPr>
          </a:p>
        </p:txBody>
      </p:sp>
      <p:cxnSp>
        <p:nvCxnSpPr>
          <p:cNvPr id="11" name="Google Shape;212;p38">
            <a:extLst>
              <a:ext uri="{FF2B5EF4-FFF2-40B4-BE49-F238E27FC236}">
                <a16:creationId xmlns:a16="http://schemas.microsoft.com/office/drawing/2014/main" id="{A30316AC-EF29-702B-A736-7478C892D280}"/>
              </a:ext>
            </a:extLst>
          </p:cNvPr>
          <p:cNvCxnSpPr/>
          <p:nvPr/>
        </p:nvCxnSpPr>
        <p:spPr>
          <a:xfrm rot="10800000">
            <a:off x="4609050" y="474875"/>
            <a:ext cx="284100" cy="198000"/>
          </a:xfrm>
          <a:prstGeom prst="straightConnector1">
            <a:avLst/>
          </a:prstGeom>
          <a:noFill/>
          <a:ln w="9525" cap="flat" cmpd="sng">
            <a:solidFill>
              <a:schemeClr val="dk1"/>
            </a:solidFill>
            <a:prstDash val="solid"/>
            <a:round/>
            <a:headEnd type="none" w="med" len="med"/>
            <a:tailEnd type="none" w="med" len="med"/>
          </a:ln>
        </p:spPr>
      </p:cxnSp>
      <p:sp>
        <p:nvSpPr>
          <p:cNvPr id="12" name="Google Shape;213;p38">
            <a:extLst>
              <a:ext uri="{FF2B5EF4-FFF2-40B4-BE49-F238E27FC236}">
                <a16:creationId xmlns:a16="http://schemas.microsoft.com/office/drawing/2014/main" id="{BA9E5BB7-8DF0-89DD-14E4-441EA10C13C8}"/>
              </a:ext>
            </a:extLst>
          </p:cNvPr>
          <p:cNvSpPr txBox="1"/>
          <p:nvPr/>
        </p:nvSpPr>
        <p:spPr>
          <a:xfrm>
            <a:off x="6734450" y="-6475"/>
            <a:ext cx="23283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dirty="0">
                <a:solidFill>
                  <a:schemeClr val="dk1"/>
                </a:solidFill>
              </a:rPr>
              <a:t>Barriers to </a:t>
            </a:r>
            <a:r>
              <a:rPr lang="en" sz="1100" b="1" dirty="0">
                <a:solidFill>
                  <a:schemeClr val="dk1"/>
                </a:solidFill>
              </a:rPr>
              <a:t>Focus on People</a:t>
            </a:r>
            <a:r>
              <a:rPr lang="en" sz="1100" dirty="0">
                <a:solidFill>
                  <a:schemeClr val="dk1"/>
                </a:solidFill>
              </a:rPr>
              <a:t>: </a:t>
            </a:r>
          </a:p>
          <a:p>
            <a:pPr marL="0" lvl="0" indent="0" algn="l" rtl="0">
              <a:spcBef>
                <a:spcPts val="0"/>
              </a:spcBef>
              <a:spcAft>
                <a:spcPts val="0"/>
              </a:spcAft>
              <a:buClr>
                <a:schemeClr val="dk1"/>
              </a:buClr>
              <a:buSzPts val="1100"/>
              <a:buFont typeface="Arial"/>
              <a:buNone/>
            </a:pPr>
            <a:r>
              <a:rPr lang="en" sz="1100" dirty="0">
                <a:solidFill>
                  <a:schemeClr val="dk1"/>
                </a:solidFill>
              </a:rPr>
              <a:t>…</a:t>
            </a:r>
            <a:endParaRPr sz="1100" dirty="0">
              <a:solidFill>
                <a:schemeClr val="dk1"/>
              </a:solidFill>
            </a:endParaRPr>
          </a:p>
        </p:txBody>
      </p:sp>
      <p:cxnSp>
        <p:nvCxnSpPr>
          <p:cNvPr id="13" name="Google Shape;214;p38">
            <a:extLst>
              <a:ext uri="{FF2B5EF4-FFF2-40B4-BE49-F238E27FC236}">
                <a16:creationId xmlns:a16="http://schemas.microsoft.com/office/drawing/2014/main" id="{8F648C48-469B-7BB2-537A-0E526A82AE7F}"/>
              </a:ext>
            </a:extLst>
          </p:cNvPr>
          <p:cNvCxnSpPr/>
          <p:nvPr/>
        </p:nvCxnSpPr>
        <p:spPr>
          <a:xfrm rot="10800000" flipH="1">
            <a:off x="6985425" y="654400"/>
            <a:ext cx="117900" cy="207900"/>
          </a:xfrm>
          <a:prstGeom prst="straightConnector1">
            <a:avLst/>
          </a:prstGeom>
          <a:noFill/>
          <a:ln w="9525" cap="flat" cmpd="sng">
            <a:solidFill>
              <a:schemeClr val="dk1"/>
            </a:solidFill>
            <a:prstDash val="solid"/>
            <a:round/>
            <a:headEnd type="none" w="med" len="med"/>
            <a:tailEnd type="none" w="med" len="med"/>
          </a:ln>
        </p:spPr>
      </p:cxnSp>
      <p:sp>
        <p:nvSpPr>
          <p:cNvPr id="14" name="Google Shape;215;p38">
            <a:extLst>
              <a:ext uri="{FF2B5EF4-FFF2-40B4-BE49-F238E27FC236}">
                <a16:creationId xmlns:a16="http://schemas.microsoft.com/office/drawing/2014/main" id="{271D1DA7-5243-792D-59C9-A7C30FBC5599}"/>
              </a:ext>
            </a:extLst>
          </p:cNvPr>
          <p:cNvSpPr txBox="1"/>
          <p:nvPr/>
        </p:nvSpPr>
        <p:spPr>
          <a:xfrm>
            <a:off x="6600400" y="4208000"/>
            <a:ext cx="2559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1"/>
                </a:solidFill>
              </a:rPr>
              <a:t>Barriers to</a:t>
            </a:r>
            <a:r>
              <a:rPr lang="en" sz="1100" b="1" dirty="0">
                <a:solidFill>
                  <a:schemeClr val="dk1"/>
                </a:solidFill>
              </a:rPr>
              <a:t> Inclusion Action Plan</a:t>
            </a:r>
            <a:r>
              <a:rPr lang="en" sz="1100" dirty="0">
                <a:solidFill>
                  <a:schemeClr val="dk1"/>
                </a:solidFill>
              </a:rPr>
              <a:t>:</a:t>
            </a:r>
            <a:r>
              <a:rPr lang="en" sz="1100" b="1" dirty="0">
                <a:solidFill>
                  <a:schemeClr val="dk1"/>
                </a:solidFill>
              </a:rPr>
              <a:t> </a:t>
            </a:r>
            <a:endParaRPr sz="1100" b="1" dirty="0">
              <a:solidFill>
                <a:schemeClr val="dk1"/>
              </a:solidFill>
            </a:endParaRPr>
          </a:p>
          <a:p>
            <a:pPr marL="0" lvl="0" indent="0" algn="l" rtl="0">
              <a:spcBef>
                <a:spcPts val="0"/>
              </a:spcBef>
              <a:spcAft>
                <a:spcPts val="0"/>
              </a:spcAft>
              <a:buNone/>
            </a:pPr>
            <a:r>
              <a:rPr lang="en" sz="1100" dirty="0">
                <a:solidFill>
                  <a:schemeClr val="dk1"/>
                </a:solidFill>
              </a:rPr>
              <a:t>…</a:t>
            </a:r>
            <a:endParaRPr sz="1100" dirty="0">
              <a:solidFill>
                <a:schemeClr val="dk1"/>
              </a:solidFill>
            </a:endParaRPr>
          </a:p>
        </p:txBody>
      </p:sp>
      <p:cxnSp>
        <p:nvCxnSpPr>
          <p:cNvPr id="15" name="Google Shape;216;p38">
            <a:extLst>
              <a:ext uri="{FF2B5EF4-FFF2-40B4-BE49-F238E27FC236}">
                <a16:creationId xmlns:a16="http://schemas.microsoft.com/office/drawing/2014/main" id="{6C8F34B4-4290-9F9F-52DD-F4DAA21EA895}"/>
              </a:ext>
            </a:extLst>
          </p:cNvPr>
          <p:cNvCxnSpPr/>
          <p:nvPr/>
        </p:nvCxnSpPr>
        <p:spPr>
          <a:xfrm rot="10800000">
            <a:off x="7517125" y="3951600"/>
            <a:ext cx="152400" cy="283800"/>
          </a:xfrm>
          <a:prstGeom prst="straightConnector1">
            <a:avLst/>
          </a:prstGeom>
          <a:noFill/>
          <a:ln w="9525" cap="flat" cmpd="sng">
            <a:solidFill>
              <a:schemeClr val="dk1"/>
            </a:solidFill>
            <a:prstDash val="solid"/>
            <a:round/>
            <a:headEnd type="none" w="med" len="med"/>
            <a:tailEnd type="none" w="med" len="med"/>
          </a:ln>
        </p:spPr>
      </p:cxnSp>
      <p:sp>
        <p:nvSpPr>
          <p:cNvPr id="16" name="Google Shape;217;p38">
            <a:extLst>
              <a:ext uri="{FF2B5EF4-FFF2-40B4-BE49-F238E27FC236}">
                <a16:creationId xmlns:a16="http://schemas.microsoft.com/office/drawing/2014/main" id="{10DDE06D-3B6C-ED6A-9B67-3E8D420DA066}"/>
              </a:ext>
            </a:extLst>
          </p:cNvPr>
          <p:cNvSpPr txBox="1"/>
          <p:nvPr/>
        </p:nvSpPr>
        <p:spPr>
          <a:xfrm>
            <a:off x="521975" y="2774825"/>
            <a:ext cx="2754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1"/>
                </a:solidFill>
              </a:rPr>
              <a:t>Barriers to</a:t>
            </a:r>
            <a:r>
              <a:rPr lang="en" sz="1100" b="1" dirty="0">
                <a:solidFill>
                  <a:schemeClr val="dk1"/>
                </a:solidFill>
              </a:rPr>
              <a:t> Wellbeing Strategic Framework</a:t>
            </a:r>
            <a:r>
              <a:rPr lang="en" sz="1100" dirty="0">
                <a:solidFill>
                  <a:schemeClr val="dk1"/>
                </a:solidFill>
              </a:rPr>
              <a:t>: …</a:t>
            </a:r>
            <a:endParaRPr sz="1100" b="1" dirty="0">
              <a:solidFill>
                <a:schemeClr val="dk1"/>
              </a:solidFill>
            </a:endParaRPr>
          </a:p>
        </p:txBody>
      </p:sp>
      <p:cxnSp>
        <p:nvCxnSpPr>
          <p:cNvPr id="17" name="Google Shape;218;p38">
            <a:extLst>
              <a:ext uri="{FF2B5EF4-FFF2-40B4-BE49-F238E27FC236}">
                <a16:creationId xmlns:a16="http://schemas.microsoft.com/office/drawing/2014/main" id="{0B0A9F18-8BC8-F02C-9F80-4095051464CB}"/>
              </a:ext>
            </a:extLst>
          </p:cNvPr>
          <p:cNvCxnSpPr/>
          <p:nvPr/>
        </p:nvCxnSpPr>
        <p:spPr>
          <a:xfrm flipH="1">
            <a:off x="4528650" y="4358200"/>
            <a:ext cx="364500" cy="75600"/>
          </a:xfrm>
          <a:prstGeom prst="straightConnector1">
            <a:avLst/>
          </a:prstGeom>
          <a:noFill/>
          <a:ln w="9525" cap="flat" cmpd="sng">
            <a:solidFill>
              <a:schemeClr val="dk1"/>
            </a:solidFill>
            <a:prstDash val="solid"/>
            <a:round/>
            <a:headEnd type="none" w="med" len="med"/>
            <a:tailEnd type="none" w="med" len="med"/>
          </a:ln>
        </p:spPr>
      </p:cxnSp>
      <p:sp>
        <p:nvSpPr>
          <p:cNvPr id="18" name="Google Shape;219;p38">
            <a:extLst>
              <a:ext uri="{FF2B5EF4-FFF2-40B4-BE49-F238E27FC236}">
                <a16:creationId xmlns:a16="http://schemas.microsoft.com/office/drawing/2014/main" id="{545D87DE-C907-6938-EA65-69133E942942}"/>
              </a:ext>
            </a:extLst>
          </p:cNvPr>
          <p:cNvSpPr txBox="1"/>
          <p:nvPr/>
        </p:nvSpPr>
        <p:spPr>
          <a:xfrm>
            <a:off x="1903800" y="4235400"/>
            <a:ext cx="25593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1"/>
                </a:solidFill>
              </a:rPr>
              <a:t>Barriers to</a:t>
            </a:r>
            <a:r>
              <a:rPr lang="en" sz="1100" b="1" dirty="0">
                <a:solidFill>
                  <a:schemeClr val="dk1"/>
                </a:solidFill>
              </a:rPr>
              <a:t> Indigenous Strategic Plan</a:t>
            </a:r>
            <a:r>
              <a:rPr lang="en" sz="1100" dirty="0">
                <a:solidFill>
                  <a:schemeClr val="dk1"/>
                </a:solidFill>
              </a:rPr>
              <a:t>: …</a:t>
            </a:r>
            <a:endParaRPr sz="1100" dirty="0">
              <a:solidFill>
                <a:schemeClr val="dk1"/>
              </a:solidFill>
            </a:endParaRPr>
          </a:p>
        </p:txBody>
      </p:sp>
      <p:cxnSp>
        <p:nvCxnSpPr>
          <p:cNvPr id="19" name="Google Shape;220;p38">
            <a:extLst>
              <a:ext uri="{FF2B5EF4-FFF2-40B4-BE49-F238E27FC236}">
                <a16:creationId xmlns:a16="http://schemas.microsoft.com/office/drawing/2014/main" id="{79DFEE89-87A3-F35C-276F-F9FDBA3AC3CF}"/>
              </a:ext>
            </a:extLst>
          </p:cNvPr>
          <p:cNvCxnSpPr/>
          <p:nvPr/>
        </p:nvCxnSpPr>
        <p:spPr>
          <a:xfrm>
            <a:off x="3134100" y="3194375"/>
            <a:ext cx="463500" cy="59100"/>
          </a:xfrm>
          <a:prstGeom prst="straightConnector1">
            <a:avLst/>
          </a:prstGeom>
          <a:noFill/>
          <a:ln w="9525" cap="flat" cmpd="sng">
            <a:solidFill>
              <a:schemeClr val="dk1"/>
            </a:solidFill>
            <a:prstDash val="solid"/>
            <a:round/>
            <a:headEnd type="none" w="med" len="med"/>
            <a:tailEnd type="none" w="med" len="med"/>
          </a:ln>
        </p:spPr>
      </p:cxnSp>
      <p:sp>
        <p:nvSpPr>
          <p:cNvPr id="20" name="Google Shape;221;p38">
            <a:extLst>
              <a:ext uri="{FF2B5EF4-FFF2-40B4-BE49-F238E27FC236}">
                <a16:creationId xmlns:a16="http://schemas.microsoft.com/office/drawing/2014/main" id="{83228D13-9BE0-7F56-3F87-EC3CF9F2C521}"/>
              </a:ext>
            </a:extLst>
          </p:cNvPr>
          <p:cNvSpPr txBox="1"/>
          <p:nvPr/>
        </p:nvSpPr>
        <p:spPr>
          <a:xfrm>
            <a:off x="587225" y="1371550"/>
            <a:ext cx="26244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1"/>
                </a:solidFill>
              </a:rPr>
              <a:t>Barriers to </a:t>
            </a:r>
            <a:r>
              <a:rPr lang="en" sz="1100" b="1" dirty="0">
                <a:solidFill>
                  <a:schemeClr val="dk1"/>
                </a:solidFill>
              </a:rPr>
              <a:t>Student Strategic Plan</a:t>
            </a:r>
            <a:r>
              <a:rPr lang="en" sz="1100" dirty="0">
                <a:solidFill>
                  <a:schemeClr val="dk1"/>
                </a:solidFill>
              </a:rPr>
              <a:t>: </a:t>
            </a:r>
          </a:p>
          <a:p>
            <a:pPr marL="0" lvl="0" indent="0" algn="l" rtl="0">
              <a:spcBef>
                <a:spcPts val="0"/>
              </a:spcBef>
              <a:spcAft>
                <a:spcPts val="0"/>
              </a:spcAft>
              <a:buNone/>
            </a:pPr>
            <a:r>
              <a:rPr lang="en" sz="1100" dirty="0">
                <a:solidFill>
                  <a:schemeClr val="dk1"/>
                </a:solidFill>
              </a:rPr>
              <a:t>…</a:t>
            </a:r>
            <a:endParaRPr sz="1100" dirty="0">
              <a:solidFill>
                <a:schemeClr val="dk1"/>
              </a:solidFill>
            </a:endParaRPr>
          </a:p>
        </p:txBody>
      </p:sp>
      <p:cxnSp>
        <p:nvCxnSpPr>
          <p:cNvPr id="21" name="Google Shape;222;p38">
            <a:extLst>
              <a:ext uri="{FF2B5EF4-FFF2-40B4-BE49-F238E27FC236}">
                <a16:creationId xmlns:a16="http://schemas.microsoft.com/office/drawing/2014/main" id="{2A957869-D3F6-E5E4-D02E-C7CB85701A4B}"/>
              </a:ext>
            </a:extLst>
          </p:cNvPr>
          <p:cNvCxnSpPr>
            <a:endCxn id="20" idx="3"/>
          </p:cNvCxnSpPr>
          <p:nvPr/>
        </p:nvCxnSpPr>
        <p:spPr>
          <a:xfrm flipH="1" flipV="1">
            <a:off x="3211625" y="1633145"/>
            <a:ext cx="396000" cy="132005"/>
          </a:xfrm>
          <a:prstGeom prst="straightConnector1">
            <a:avLst/>
          </a:prstGeom>
          <a:noFill/>
          <a:ln w="9525" cap="flat" cmpd="sng">
            <a:solidFill>
              <a:schemeClr val="dk1"/>
            </a:solidFill>
            <a:prstDash val="solid"/>
            <a:round/>
            <a:headEnd type="none" w="med" len="med"/>
            <a:tailEnd type="none" w="med" len="med"/>
          </a:ln>
        </p:spPr>
      </p:cxnSp>
      <p:sp>
        <p:nvSpPr>
          <p:cNvPr id="22" name="Google Shape;223;p38">
            <a:extLst>
              <a:ext uri="{FF2B5EF4-FFF2-40B4-BE49-F238E27FC236}">
                <a16:creationId xmlns:a16="http://schemas.microsoft.com/office/drawing/2014/main" id="{4402D4CA-1731-6543-F75D-D4C735C4E2EE}"/>
              </a:ext>
            </a:extLst>
          </p:cNvPr>
          <p:cNvSpPr txBox="1"/>
          <p:nvPr/>
        </p:nvSpPr>
        <p:spPr>
          <a:xfrm>
            <a:off x="5034900" y="2130575"/>
            <a:ext cx="1389600" cy="808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chemeClr val="lt1"/>
                </a:solidFill>
              </a:rPr>
              <a:t>Project</a:t>
            </a:r>
            <a:endParaRPr sz="1500" b="1">
              <a:solidFill>
                <a:schemeClr val="lt1"/>
              </a:solidFill>
            </a:endParaRPr>
          </a:p>
          <a:p>
            <a:pPr marL="0" lvl="0" indent="0" algn="ctr" rtl="0">
              <a:lnSpc>
                <a:spcPct val="90000"/>
              </a:lnSpc>
              <a:spcBef>
                <a:spcPts val="0"/>
              </a:spcBef>
              <a:spcAft>
                <a:spcPts val="0"/>
              </a:spcAft>
              <a:buNone/>
            </a:pPr>
            <a:r>
              <a:rPr lang="en" sz="1500" b="1">
                <a:solidFill>
                  <a:schemeClr val="lt1"/>
                </a:solidFill>
              </a:rPr>
              <a:t>Name</a:t>
            </a:r>
            <a:endParaRPr sz="1500" b="1">
              <a:solidFill>
                <a:schemeClr val="lt1"/>
              </a:solidFill>
            </a:endParaRPr>
          </a:p>
          <a:p>
            <a:pPr marL="0" lvl="0" indent="0" algn="ctr" rtl="0">
              <a:lnSpc>
                <a:spcPct val="90000"/>
              </a:lnSpc>
              <a:spcBef>
                <a:spcPts val="0"/>
              </a:spcBef>
              <a:spcAft>
                <a:spcPts val="0"/>
              </a:spcAft>
              <a:buNone/>
            </a:pPr>
            <a:r>
              <a:rPr lang="en" sz="1500" b="1">
                <a:solidFill>
                  <a:schemeClr val="lt1"/>
                </a:solidFill>
              </a:rPr>
              <a:t>…</a:t>
            </a:r>
            <a:endParaRPr sz="1500" b="1">
              <a:solidFill>
                <a:schemeClr val="lt1"/>
              </a:solidFill>
            </a:endParaRPr>
          </a:p>
        </p:txBody>
      </p:sp>
    </p:spTree>
    <p:extLst>
      <p:ext uri="{BB962C8B-B14F-4D97-AF65-F5344CB8AC3E}">
        <p14:creationId xmlns:p14="http://schemas.microsoft.com/office/powerpoint/2010/main" val="419921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53;p40">
            <a:extLst>
              <a:ext uri="{FF2B5EF4-FFF2-40B4-BE49-F238E27FC236}">
                <a16:creationId xmlns:a16="http://schemas.microsoft.com/office/drawing/2014/main" id="{62EB3A58-8FAF-374E-DD02-552D90FC7490}"/>
              </a:ext>
            </a:extLst>
          </p:cNvPr>
          <p:cNvPicPr preferRelativeResize="0"/>
          <p:nvPr/>
        </p:nvPicPr>
        <p:blipFill>
          <a:blip r:embed="rId3">
            <a:alphaModFix/>
          </a:blip>
          <a:stretch>
            <a:fillRect/>
          </a:stretch>
        </p:blipFill>
        <p:spPr>
          <a:xfrm>
            <a:off x="3556050" y="138900"/>
            <a:ext cx="4253375" cy="4775999"/>
          </a:xfrm>
          <a:prstGeom prst="rect">
            <a:avLst/>
          </a:prstGeom>
          <a:noFill/>
          <a:ln>
            <a:noFill/>
          </a:ln>
        </p:spPr>
      </p:pic>
      <p:sp>
        <p:nvSpPr>
          <p:cNvPr id="3" name="Google Shape;254;p40">
            <a:extLst>
              <a:ext uri="{FF2B5EF4-FFF2-40B4-BE49-F238E27FC236}">
                <a16:creationId xmlns:a16="http://schemas.microsoft.com/office/drawing/2014/main" id="{6AE5E1E4-1C74-50D6-DDCA-EA840114F2B8}"/>
              </a:ext>
            </a:extLst>
          </p:cNvPr>
          <p:cNvSpPr txBox="1">
            <a:spLocks/>
          </p:cNvSpPr>
          <p:nvPr/>
        </p:nvSpPr>
        <p:spPr>
          <a:xfrm>
            <a:off x="76925" y="43800"/>
            <a:ext cx="2405400" cy="1398300"/>
          </a:xfrm>
          <a:prstGeom prst="rect">
            <a:avLst/>
          </a:prstGeom>
        </p:spPr>
        <p:txBody>
          <a:bodyPr spcFirstLastPara="1" wrap="square" lIns="91425" tIns="91425" rIns="91425" bIns="91425" anchor="t" anchorCtr="0">
            <a:normAutofit fontScale="97500"/>
          </a:bodyPr>
          <a:lstStyle>
            <a:lvl1pPr algn="l" defTabSz="685800" rtl="0" eaLnBrk="1" latinLnBrk="0" hangingPunct="1">
              <a:lnSpc>
                <a:spcPct val="100000"/>
              </a:lnSpc>
              <a:spcBef>
                <a:spcPct val="0"/>
              </a:spcBef>
              <a:buNone/>
              <a:defRPr sz="1900" b="1" kern="1200">
                <a:solidFill>
                  <a:srgbClr val="002145"/>
                </a:solidFill>
                <a:latin typeface="+mj-lt"/>
                <a:ea typeface="+mj-ea"/>
                <a:cs typeface="+mj-cs"/>
              </a:defRPr>
            </a:lvl1pPr>
          </a:lstStyle>
          <a:p>
            <a:pPr>
              <a:spcBef>
                <a:spcPts val="0"/>
              </a:spcBef>
              <a:buClrTx/>
              <a:buFontTx/>
            </a:pPr>
            <a:r>
              <a:rPr lang="en-CA" sz="1800" dirty="0">
                <a:solidFill>
                  <a:srgbClr val="C64068"/>
                </a:solidFill>
              </a:rPr>
              <a:t>EXAMPLE: </a:t>
            </a:r>
            <a:br>
              <a:rPr lang="en-CA" sz="1800" dirty="0">
                <a:solidFill>
                  <a:srgbClr val="C64068"/>
                </a:solidFill>
              </a:rPr>
            </a:br>
            <a:r>
              <a:rPr lang="en-CA" sz="1800" dirty="0">
                <a:solidFill>
                  <a:srgbClr val="C64068"/>
                </a:solidFill>
              </a:rPr>
              <a:t>Possible </a:t>
            </a:r>
            <a:r>
              <a:rPr lang="en-CA" sz="1688" dirty="0">
                <a:solidFill>
                  <a:srgbClr val="C64068"/>
                </a:solidFill>
              </a:rPr>
              <a:t>barriers presented by the event</a:t>
            </a:r>
          </a:p>
        </p:txBody>
      </p:sp>
      <p:sp>
        <p:nvSpPr>
          <p:cNvPr id="4" name="Google Shape;255;p40">
            <a:extLst>
              <a:ext uri="{FF2B5EF4-FFF2-40B4-BE49-F238E27FC236}">
                <a16:creationId xmlns:a16="http://schemas.microsoft.com/office/drawing/2014/main" id="{50F1D35D-352C-3948-D9AC-B8C148207E10}"/>
              </a:ext>
            </a:extLst>
          </p:cNvPr>
          <p:cNvSpPr txBox="1"/>
          <p:nvPr/>
        </p:nvSpPr>
        <p:spPr>
          <a:xfrm>
            <a:off x="5036538" y="569600"/>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rgbClr val="00A7E1"/>
                </a:solidFill>
              </a:rPr>
              <a:t>Climate protection</a:t>
            </a:r>
            <a:endParaRPr sz="1200">
              <a:solidFill>
                <a:srgbClr val="00A7E1"/>
              </a:solidFill>
            </a:endParaRPr>
          </a:p>
        </p:txBody>
      </p:sp>
      <p:sp>
        <p:nvSpPr>
          <p:cNvPr id="5" name="Google Shape;256;p40">
            <a:extLst>
              <a:ext uri="{FF2B5EF4-FFF2-40B4-BE49-F238E27FC236}">
                <a16:creationId xmlns:a16="http://schemas.microsoft.com/office/drawing/2014/main" id="{0CC2E98B-5094-040F-3AC4-CD6D82A1EAFE}"/>
              </a:ext>
            </a:extLst>
          </p:cNvPr>
          <p:cNvSpPr txBox="1"/>
          <p:nvPr/>
        </p:nvSpPr>
        <p:spPr>
          <a:xfrm>
            <a:off x="3723675" y="2942075"/>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rgbClr val="00A7E1"/>
                </a:solidFill>
              </a:rPr>
              <a:t>Health &amp; wellbeing </a:t>
            </a:r>
            <a:endParaRPr sz="1500" b="1">
              <a:solidFill>
                <a:srgbClr val="00A7E1"/>
              </a:solidFill>
            </a:endParaRPr>
          </a:p>
        </p:txBody>
      </p:sp>
      <p:sp>
        <p:nvSpPr>
          <p:cNvPr id="6" name="Google Shape;257;p40">
            <a:extLst>
              <a:ext uri="{FF2B5EF4-FFF2-40B4-BE49-F238E27FC236}">
                <a16:creationId xmlns:a16="http://schemas.microsoft.com/office/drawing/2014/main" id="{46DFB5A7-5CFF-7C90-F43A-DA2BD982530F}"/>
              </a:ext>
            </a:extLst>
          </p:cNvPr>
          <p:cNvSpPr txBox="1"/>
          <p:nvPr/>
        </p:nvSpPr>
        <p:spPr>
          <a:xfrm>
            <a:off x="6098400" y="3003200"/>
            <a:ext cx="17535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rgbClr val="00A7E1"/>
                </a:solidFill>
              </a:rPr>
              <a:t>Equity, diversity &amp; inclusion</a:t>
            </a:r>
            <a:endParaRPr sz="1500" b="1">
              <a:solidFill>
                <a:srgbClr val="00A7E1"/>
              </a:solidFill>
            </a:endParaRPr>
          </a:p>
        </p:txBody>
      </p:sp>
      <p:sp>
        <p:nvSpPr>
          <p:cNvPr id="7" name="Google Shape;258;p40">
            <a:extLst>
              <a:ext uri="{FF2B5EF4-FFF2-40B4-BE49-F238E27FC236}">
                <a16:creationId xmlns:a16="http://schemas.microsoft.com/office/drawing/2014/main" id="{AAFA9A19-8BB0-FB23-00BC-16652D0C6897}"/>
              </a:ext>
            </a:extLst>
          </p:cNvPr>
          <p:cNvSpPr txBox="1"/>
          <p:nvPr/>
        </p:nvSpPr>
        <p:spPr>
          <a:xfrm>
            <a:off x="4805988" y="3694763"/>
            <a:ext cx="1753500" cy="905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300" b="1">
                <a:solidFill>
                  <a:srgbClr val="00A7E1"/>
                </a:solidFill>
              </a:rPr>
              <a:t>Indigenous </a:t>
            </a:r>
            <a:br>
              <a:rPr lang="en" sz="1300" b="1">
                <a:solidFill>
                  <a:srgbClr val="00A7E1"/>
                </a:solidFill>
              </a:rPr>
            </a:br>
            <a:r>
              <a:rPr lang="en" sz="1300" b="1">
                <a:solidFill>
                  <a:srgbClr val="00A7E1"/>
                </a:solidFill>
              </a:rPr>
              <a:t>human rights, decolonization, &amp; reconciliation</a:t>
            </a:r>
            <a:endParaRPr sz="1300" b="1">
              <a:solidFill>
                <a:srgbClr val="00A7E1"/>
              </a:solidFill>
            </a:endParaRPr>
          </a:p>
        </p:txBody>
      </p:sp>
      <p:sp>
        <p:nvSpPr>
          <p:cNvPr id="8" name="Google Shape;259;p40">
            <a:extLst>
              <a:ext uri="{FF2B5EF4-FFF2-40B4-BE49-F238E27FC236}">
                <a16:creationId xmlns:a16="http://schemas.microsoft.com/office/drawing/2014/main" id="{31B95292-60C0-68AD-8F46-4B3987F099EE}"/>
              </a:ext>
            </a:extLst>
          </p:cNvPr>
          <p:cNvSpPr txBox="1"/>
          <p:nvPr/>
        </p:nvSpPr>
        <p:spPr>
          <a:xfrm>
            <a:off x="6328950" y="1632238"/>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rgbClr val="00A7E1"/>
                </a:solidFill>
              </a:rPr>
              <a:t>Employee experience</a:t>
            </a:r>
            <a:endParaRPr sz="1500" b="1">
              <a:solidFill>
                <a:srgbClr val="00A7E1"/>
              </a:solidFill>
            </a:endParaRPr>
          </a:p>
        </p:txBody>
      </p:sp>
      <p:sp>
        <p:nvSpPr>
          <p:cNvPr id="9" name="Google Shape;260;p40">
            <a:extLst>
              <a:ext uri="{FF2B5EF4-FFF2-40B4-BE49-F238E27FC236}">
                <a16:creationId xmlns:a16="http://schemas.microsoft.com/office/drawing/2014/main" id="{080FC593-A666-7856-FB52-7750233F0F64}"/>
              </a:ext>
            </a:extLst>
          </p:cNvPr>
          <p:cNvSpPr txBox="1"/>
          <p:nvPr/>
        </p:nvSpPr>
        <p:spPr>
          <a:xfrm>
            <a:off x="3671888" y="1442100"/>
            <a:ext cx="1292400" cy="6003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500" b="1">
                <a:solidFill>
                  <a:srgbClr val="00A7E1"/>
                </a:solidFill>
              </a:rPr>
              <a:t>Student experience </a:t>
            </a:r>
            <a:endParaRPr sz="1500" b="1">
              <a:solidFill>
                <a:srgbClr val="00A7E1"/>
              </a:solidFill>
            </a:endParaRPr>
          </a:p>
        </p:txBody>
      </p:sp>
      <p:sp>
        <p:nvSpPr>
          <p:cNvPr id="10" name="Google Shape;261;p40">
            <a:extLst>
              <a:ext uri="{FF2B5EF4-FFF2-40B4-BE49-F238E27FC236}">
                <a16:creationId xmlns:a16="http://schemas.microsoft.com/office/drawing/2014/main" id="{426ED980-67E1-7D86-8A27-98CD3F2DF75F}"/>
              </a:ext>
            </a:extLst>
          </p:cNvPr>
          <p:cNvSpPr txBox="1"/>
          <p:nvPr/>
        </p:nvSpPr>
        <p:spPr>
          <a:xfrm>
            <a:off x="2557875" y="-14550"/>
            <a:ext cx="2382000" cy="86174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1"/>
                </a:solidFill>
              </a:rPr>
              <a:t>Barriers to </a:t>
            </a:r>
            <a:r>
              <a:rPr lang="en" sz="1100" b="1" dirty="0">
                <a:solidFill>
                  <a:schemeClr val="dk1"/>
                </a:solidFill>
              </a:rPr>
              <a:t>Sustainability</a:t>
            </a:r>
            <a:r>
              <a:rPr lang="en" sz="1100" dirty="0">
                <a:solidFill>
                  <a:schemeClr val="dk1"/>
                </a:solidFill>
              </a:rPr>
              <a:t>: Participant travel (GHG emissions), Food and packaging waste from catering. </a:t>
            </a:r>
            <a:endParaRPr sz="1100" i="1" dirty="0">
              <a:solidFill>
                <a:schemeClr val="dk1"/>
              </a:solidFill>
            </a:endParaRPr>
          </a:p>
        </p:txBody>
      </p:sp>
      <p:cxnSp>
        <p:nvCxnSpPr>
          <p:cNvPr id="11" name="Google Shape;262;p40">
            <a:extLst>
              <a:ext uri="{FF2B5EF4-FFF2-40B4-BE49-F238E27FC236}">
                <a16:creationId xmlns:a16="http://schemas.microsoft.com/office/drawing/2014/main" id="{63FA1D34-940E-887A-9B7D-B609A02D91EF}"/>
              </a:ext>
            </a:extLst>
          </p:cNvPr>
          <p:cNvCxnSpPr/>
          <p:nvPr/>
        </p:nvCxnSpPr>
        <p:spPr>
          <a:xfrm rot="10800000">
            <a:off x="4865800" y="327300"/>
            <a:ext cx="378300" cy="17100"/>
          </a:xfrm>
          <a:prstGeom prst="straightConnector1">
            <a:avLst/>
          </a:prstGeom>
          <a:noFill/>
          <a:ln w="9525" cap="flat" cmpd="sng">
            <a:solidFill>
              <a:schemeClr val="dk1"/>
            </a:solidFill>
            <a:prstDash val="solid"/>
            <a:round/>
            <a:headEnd type="none" w="med" len="med"/>
            <a:tailEnd type="none" w="med" len="med"/>
          </a:ln>
        </p:spPr>
      </p:cxnSp>
      <p:sp>
        <p:nvSpPr>
          <p:cNvPr id="12" name="Google Shape;263;p40">
            <a:extLst>
              <a:ext uri="{FF2B5EF4-FFF2-40B4-BE49-F238E27FC236}">
                <a16:creationId xmlns:a16="http://schemas.microsoft.com/office/drawing/2014/main" id="{1D5F47A9-7C94-07FF-797A-7D9FD2FA1BD7}"/>
              </a:ext>
            </a:extLst>
          </p:cNvPr>
          <p:cNvSpPr txBox="1"/>
          <p:nvPr/>
        </p:nvSpPr>
        <p:spPr>
          <a:xfrm>
            <a:off x="6937400" y="286850"/>
            <a:ext cx="2119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a:solidFill>
                  <a:schemeClr val="dk1"/>
                </a:solidFill>
              </a:rPr>
              <a:t>Barriers to </a:t>
            </a:r>
            <a:r>
              <a:rPr lang="en" sz="1100" b="1">
                <a:solidFill>
                  <a:schemeClr val="dk1"/>
                </a:solidFill>
              </a:rPr>
              <a:t>Focus on People</a:t>
            </a:r>
            <a:r>
              <a:rPr lang="en" sz="1100">
                <a:solidFill>
                  <a:schemeClr val="dk1"/>
                </a:solidFill>
              </a:rPr>
              <a:t>:</a:t>
            </a:r>
            <a:endParaRPr sz="1100">
              <a:solidFill>
                <a:schemeClr val="dk1"/>
              </a:solidFill>
            </a:endParaRPr>
          </a:p>
          <a:p>
            <a:pPr marL="0" lvl="0" indent="0" algn="l" rtl="0">
              <a:spcBef>
                <a:spcPts val="0"/>
              </a:spcBef>
              <a:spcAft>
                <a:spcPts val="0"/>
              </a:spcAft>
              <a:buNone/>
            </a:pPr>
            <a:r>
              <a:rPr lang="en" sz="1100">
                <a:solidFill>
                  <a:schemeClr val="dk1"/>
                </a:solidFill>
              </a:rPr>
              <a:t>No barriers.</a:t>
            </a:r>
            <a:endParaRPr sz="1100">
              <a:solidFill>
                <a:schemeClr val="dk1"/>
              </a:solidFill>
            </a:endParaRPr>
          </a:p>
        </p:txBody>
      </p:sp>
      <p:cxnSp>
        <p:nvCxnSpPr>
          <p:cNvPr id="13" name="Google Shape;264;p40">
            <a:extLst>
              <a:ext uri="{FF2B5EF4-FFF2-40B4-BE49-F238E27FC236}">
                <a16:creationId xmlns:a16="http://schemas.microsoft.com/office/drawing/2014/main" id="{F9EB2D19-9402-4BB4-0584-66C9D18FB9BF}"/>
              </a:ext>
            </a:extLst>
          </p:cNvPr>
          <p:cNvCxnSpPr/>
          <p:nvPr/>
        </p:nvCxnSpPr>
        <p:spPr>
          <a:xfrm rot="10800000" flipH="1">
            <a:off x="7497425" y="847350"/>
            <a:ext cx="244500" cy="303900"/>
          </a:xfrm>
          <a:prstGeom prst="straightConnector1">
            <a:avLst/>
          </a:prstGeom>
          <a:noFill/>
          <a:ln w="9525" cap="flat" cmpd="sng">
            <a:solidFill>
              <a:schemeClr val="dk1"/>
            </a:solidFill>
            <a:prstDash val="solid"/>
            <a:round/>
            <a:headEnd type="none" w="med" len="med"/>
            <a:tailEnd type="none" w="med" len="med"/>
          </a:ln>
        </p:spPr>
      </p:cxnSp>
      <p:sp>
        <p:nvSpPr>
          <p:cNvPr id="14" name="Google Shape;265;p40">
            <a:extLst>
              <a:ext uri="{FF2B5EF4-FFF2-40B4-BE49-F238E27FC236}">
                <a16:creationId xmlns:a16="http://schemas.microsoft.com/office/drawing/2014/main" id="{26FE7864-7EF2-DF1E-7BAC-718E9D784956}"/>
              </a:ext>
            </a:extLst>
          </p:cNvPr>
          <p:cNvSpPr txBox="1"/>
          <p:nvPr/>
        </p:nvSpPr>
        <p:spPr>
          <a:xfrm>
            <a:off x="6896800" y="4113000"/>
            <a:ext cx="23037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Barriers to </a:t>
            </a:r>
            <a:r>
              <a:rPr lang="en" sz="1100" b="1">
                <a:solidFill>
                  <a:schemeClr val="dk1"/>
                </a:solidFill>
              </a:rPr>
              <a:t>Inclusion Action Plan</a:t>
            </a:r>
            <a:r>
              <a:rPr lang="en" sz="1100">
                <a:solidFill>
                  <a:schemeClr val="dk1"/>
                </a:solidFill>
              </a:rPr>
              <a:t>: Difficult for some equity-deserving staff/faculty groups to attend due to nature of work &amp; scheduling constraints.</a:t>
            </a:r>
            <a:endParaRPr sz="1100">
              <a:solidFill>
                <a:schemeClr val="dk1"/>
              </a:solidFill>
            </a:endParaRPr>
          </a:p>
        </p:txBody>
      </p:sp>
      <p:cxnSp>
        <p:nvCxnSpPr>
          <p:cNvPr id="15" name="Google Shape;266;p40">
            <a:extLst>
              <a:ext uri="{FF2B5EF4-FFF2-40B4-BE49-F238E27FC236}">
                <a16:creationId xmlns:a16="http://schemas.microsoft.com/office/drawing/2014/main" id="{D7F7FF59-39EE-2154-EEB9-E3379DB7C715}"/>
              </a:ext>
            </a:extLst>
          </p:cNvPr>
          <p:cNvCxnSpPr/>
          <p:nvPr/>
        </p:nvCxnSpPr>
        <p:spPr>
          <a:xfrm rot="10800000">
            <a:off x="7621350" y="3861525"/>
            <a:ext cx="152400" cy="283800"/>
          </a:xfrm>
          <a:prstGeom prst="straightConnector1">
            <a:avLst/>
          </a:prstGeom>
          <a:noFill/>
          <a:ln w="9525" cap="flat" cmpd="sng">
            <a:solidFill>
              <a:schemeClr val="dk1"/>
            </a:solidFill>
            <a:prstDash val="solid"/>
            <a:round/>
            <a:headEnd type="none" w="med" len="med"/>
            <a:tailEnd type="none" w="med" len="med"/>
          </a:ln>
        </p:spPr>
      </p:cxnSp>
      <p:sp>
        <p:nvSpPr>
          <p:cNvPr id="16" name="Google Shape;267;p40">
            <a:extLst>
              <a:ext uri="{FF2B5EF4-FFF2-40B4-BE49-F238E27FC236}">
                <a16:creationId xmlns:a16="http://schemas.microsoft.com/office/drawing/2014/main" id="{EA617384-1811-79FA-186D-7D1C13D22B46}"/>
              </a:ext>
            </a:extLst>
          </p:cNvPr>
          <p:cNvSpPr txBox="1"/>
          <p:nvPr/>
        </p:nvSpPr>
        <p:spPr>
          <a:xfrm>
            <a:off x="535725" y="3050900"/>
            <a:ext cx="28635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Barriers to </a:t>
            </a:r>
            <a:r>
              <a:rPr lang="en" sz="1100" b="1">
                <a:solidFill>
                  <a:schemeClr val="dk1"/>
                </a:solidFill>
              </a:rPr>
              <a:t>Wellbeing Strategic Framework</a:t>
            </a:r>
            <a:r>
              <a:rPr lang="en" sz="1100">
                <a:solidFill>
                  <a:schemeClr val="dk1"/>
                </a:solidFill>
              </a:rPr>
              <a:t>: With so much content to cover - how do we embed movement breaks? Potential for our low budget to limit nutritious food options</a:t>
            </a:r>
            <a:endParaRPr sz="1100">
              <a:solidFill>
                <a:schemeClr val="dk1"/>
              </a:solidFill>
            </a:endParaRPr>
          </a:p>
        </p:txBody>
      </p:sp>
      <p:cxnSp>
        <p:nvCxnSpPr>
          <p:cNvPr id="17" name="Google Shape;268;p40">
            <a:extLst>
              <a:ext uri="{FF2B5EF4-FFF2-40B4-BE49-F238E27FC236}">
                <a16:creationId xmlns:a16="http://schemas.microsoft.com/office/drawing/2014/main" id="{708ADDEC-916B-A0DD-E6FA-97A0D52D19C2}"/>
              </a:ext>
            </a:extLst>
          </p:cNvPr>
          <p:cNvCxnSpPr/>
          <p:nvPr/>
        </p:nvCxnSpPr>
        <p:spPr>
          <a:xfrm flipH="1">
            <a:off x="4563400" y="4442050"/>
            <a:ext cx="302400" cy="147300"/>
          </a:xfrm>
          <a:prstGeom prst="straightConnector1">
            <a:avLst/>
          </a:prstGeom>
          <a:noFill/>
          <a:ln w="9525" cap="flat" cmpd="sng">
            <a:solidFill>
              <a:schemeClr val="dk1"/>
            </a:solidFill>
            <a:prstDash val="solid"/>
            <a:round/>
            <a:headEnd type="none" w="med" len="med"/>
            <a:tailEnd type="none" w="med" len="med"/>
          </a:ln>
        </p:spPr>
      </p:cxnSp>
      <p:sp>
        <p:nvSpPr>
          <p:cNvPr id="18" name="Google Shape;269;p40">
            <a:extLst>
              <a:ext uri="{FF2B5EF4-FFF2-40B4-BE49-F238E27FC236}">
                <a16:creationId xmlns:a16="http://schemas.microsoft.com/office/drawing/2014/main" id="{D33CE90A-0978-AE2F-2F95-0CB39EFF081A}"/>
              </a:ext>
            </a:extLst>
          </p:cNvPr>
          <p:cNvSpPr txBox="1"/>
          <p:nvPr/>
        </p:nvSpPr>
        <p:spPr>
          <a:xfrm>
            <a:off x="983625" y="4347350"/>
            <a:ext cx="38223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Barriers to </a:t>
            </a:r>
            <a:r>
              <a:rPr lang="en" sz="1100" b="1">
                <a:solidFill>
                  <a:schemeClr val="dk1"/>
                </a:solidFill>
              </a:rPr>
              <a:t>Indigenous Strategic Plan</a:t>
            </a:r>
            <a:r>
              <a:rPr lang="en" sz="1100">
                <a:solidFill>
                  <a:schemeClr val="dk1"/>
                </a:solidFill>
              </a:rPr>
              <a:t>: If we don’t slow down, build relationships, and find Indigenous partners &amp; panelists we won’t center Indigenous voices</a:t>
            </a:r>
            <a:endParaRPr sz="1100">
              <a:solidFill>
                <a:schemeClr val="dk1"/>
              </a:solidFill>
            </a:endParaRPr>
          </a:p>
        </p:txBody>
      </p:sp>
      <p:cxnSp>
        <p:nvCxnSpPr>
          <p:cNvPr id="19" name="Google Shape;270;p40">
            <a:extLst>
              <a:ext uri="{FF2B5EF4-FFF2-40B4-BE49-F238E27FC236}">
                <a16:creationId xmlns:a16="http://schemas.microsoft.com/office/drawing/2014/main" id="{FFB240CA-3DB0-B344-77D9-523A9F4465DB}"/>
              </a:ext>
            </a:extLst>
          </p:cNvPr>
          <p:cNvCxnSpPr/>
          <p:nvPr/>
        </p:nvCxnSpPr>
        <p:spPr>
          <a:xfrm rot="10800000" flipH="1">
            <a:off x="3237425" y="3127100"/>
            <a:ext cx="344400" cy="124500"/>
          </a:xfrm>
          <a:prstGeom prst="straightConnector1">
            <a:avLst/>
          </a:prstGeom>
          <a:noFill/>
          <a:ln w="9525" cap="flat" cmpd="sng">
            <a:solidFill>
              <a:schemeClr val="dk1"/>
            </a:solidFill>
            <a:prstDash val="solid"/>
            <a:round/>
            <a:headEnd type="none" w="med" len="med"/>
            <a:tailEnd type="none" w="med" len="med"/>
          </a:ln>
        </p:spPr>
      </p:cxnSp>
      <p:sp>
        <p:nvSpPr>
          <p:cNvPr id="20" name="Google Shape;271;p40">
            <a:extLst>
              <a:ext uri="{FF2B5EF4-FFF2-40B4-BE49-F238E27FC236}">
                <a16:creationId xmlns:a16="http://schemas.microsoft.com/office/drawing/2014/main" id="{528B35BB-B575-7E4A-2AB0-931381EDD9B3}"/>
              </a:ext>
            </a:extLst>
          </p:cNvPr>
          <p:cNvSpPr txBox="1"/>
          <p:nvPr/>
        </p:nvSpPr>
        <p:spPr>
          <a:xfrm>
            <a:off x="535725" y="1632250"/>
            <a:ext cx="28041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Barriers to </a:t>
            </a:r>
            <a:r>
              <a:rPr lang="en" sz="1100" b="1">
                <a:solidFill>
                  <a:schemeClr val="dk1"/>
                </a:solidFill>
              </a:rPr>
              <a:t>Student Strategic Plan</a:t>
            </a:r>
            <a:r>
              <a:rPr lang="en" sz="1100">
                <a:solidFill>
                  <a:schemeClr val="dk1"/>
                </a:solidFill>
              </a:rPr>
              <a:t>: Potential to exclude student perspective if we don’t intentionally work to include student voices in this staff/faculty focused event.  </a:t>
            </a:r>
            <a:endParaRPr sz="1100">
              <a:solidFill>
                <a:schemeClr val="dk1"/>
              </a:solidFill>
            </a:endParaRPr>
          </a:p>
        </p:txBody>
      </p:sp>
      <p:cxnSp>
        <p:nvCxnSpPr>
          <p:cNvPr id="21" name="Google Shape;272;p40">
            <a:extLst>
              <a:ext uri="{FF2B5EF4-FFF2-40B4-BE49-F238E27FC236}">
                <a16:creationId xmlns:a16="http://schemas.microsoft.com/office/drawing/2014/main" id="{592BF25B-99FC-D4CB-A0F6-668D9DE23183}"/>
              </a:ext>
            </a:extLst>
          </p:cNvPr>
          <p:cNvCxnSpPr/>
          <p:nvPr/>
        </p:nvCxnSpPr>
        <p:spPr>
          <a:xfrm rot="10800000" flipH="1">
            <a:off x="3237425" y="1676350"/>
            <a:ext cx="344400" cy="120600"/>
          </a:xfrm>
          <a:prstGeom prst="straightConnector1">
            <a:avLst/>
          </a:prstGeom>
          <a:noFill/>
          <a:ln w="9525" cap="flat" cmpd="sng">
            <a:solidFill>
              <a:schemeClr val="dk2"/>
            </a:solidFill>
            <a:prstDash val="solid"/>
            <a:round/>
            <a:headEnd type="none" w="med" len="med"/>
            <a:tailEnd type="none" w="med" len="med"/>
          </a:ln>
        </p:spPr>
      </p:cxnSp>
      <p:sp>
        <p:nvSpPr>
          <p:cNvPr id="22" name="Google Shape;273;p40">
            <a:extLst>
              <a:ext uri="{FF2B5EF4-FFF2-40B4-BE49-F238E27FC236}">
                <a16:creationId xmlns:a16="http://schemas.microsoft.com/office/drawing/2014/main" id="{671204A6-D306-283D-F3DE-ACC45B7C52DD}"/>
              </a:ext>
            </a:extLst>
          </p:cNvPr>
          <p:cNvSpPr txBox="1"/>
          <p:nvPr/>
        </p:nvSpPr>
        <p:spPr>
          <a:xfrm>
            <a:off x="5036538" y="2188500"/>
            <a:ext cx="1292400" cy="766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b="1">
                <a:solidFill>
                  <a:schemeClr val="lt1"/>
                </a:solidFill>
              </a:rPr>
              <a:t>Hosting Staff &amp; Faculty Event</a:t>
            </a:r>
            <a:endParaRPr b="1">
              <a:solidFill>
                <a:schemeClr val="lt1"/>
              </a:solidFill>
            </a:endParaRPr>
          </a:p>
        </p:txBody>
      </p:sp>
    </p:spTree>
    <p:extLst>
      <p:ext uri="{BB962C8B-B14F-4D97-AF65-F5344CB8AC3E}">
        <p14:creationId xmlns:p14="http://schemas.microsoft.com/office/powerpoint/2010/main" val="1584434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76C9-DA27-D331-52F2-6FC252FA61A0}"/>
              </a:ext>
            </a:extLst>
          </p:cNvPr>
          <p:cNvSpPr>
            <a:spLocks noGrp="1"/>
          </p:cNvSpPr>
          <p:nvPr>
            <p:ph type="title"/>
          </p:nvPr>
        </p:nvSpPr>
        <p:spPr/>
        <p:txBody>
          <a:bodyPr/>
          <a:lstStyle/>
          <a:p>
            <a:r>
              <a:rPr lang="en-US" dirty="0"/>
              <a:t>Systems Thinking Iceberg</a:t>
            </a:r>
          </a:p>
        </p:txBody>
      </p:sp>
    </p:spTree>
    <p:extLst>
      <p:ext uri="{BB962C8B-B14F-4D97-AF65-F5344CB8AC3E}">
        <p14:creationId xmlns:p14="http://schemas.microsoft.com/office/powerpoint/2010/main" val="1807052514"/>
      </p:ext>
    </p:extLst>
  </p:cSld>
  <p:clrMapOvr>
    <a:masterClrMapping/>
  </p:clrMapOvr>
</p:sld>
</file>

<file path=ppt/theme/theme1.xml><?xml version="1.0" encoding="utf-8"?>
<a:theme xmlns:a="http://schemas.openxmlformats.org/drawingml/2006/main" name="1_Office Theme">
  <a:themeElements>
    <a:clrScheme name="Custom 7">
      <a:dk1>
        <a:srgbClr val="000000"/>
      </a:dk1>
      <a:lt1>
        <a:srgbClr val="FFFFFF"/>
      </a:lt1>
      <a:dk2>
        <a:srgbClr val="00A7E1"/>
      </a:dk2>
      <a:lt2>
        <a:srgbClr val="E7E6E6"/>
      </a:lt2>
      <a:accent1>
        <a:srgbClr val="00A7E1"/>
      </a:accent1>
      <a:accent2>
        <a:srgbClr val="00B8AE"/>
      </a:accent2>
      <a:accent3>
        <a:srgbClr val="9DC04F"/>
      </a:accent3>
      <a:accent4>
        <a:srgbClr val="F0B148"/>
      </a:accent4>
      <a:accent5>
        <a:srgbClr val="DF8753"/>
      </a:accent5>
      <a:accent6>
        <a:srgbClr val="CB78C7"/>
      </a:accent6>
      <a:hlink>
        <a:srgbClr val="0054B6"/>
      </a:hlink>
      <a:folHlink>
        <a:srgbClr val="D9326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ADBA21F57B9A4FBE29192176043EB9" ma:contentTypeVersion="17" ma:contentTypeDescription="Create a new document." ma:contentTypeScope="" ma:versionID="04e63deb1da6809b4782054aadf355e5">
  <xsd:schema xmlns:xsd="http://www.w3.org/2001/XMLSchema" xmlns:xs="http://www.w3.org/2001/XMLSchema" xmlns:p="http://schemas.microsoft.com/office/2006/metadata/properties" xmlns:ns2="73748afc-d503-4f95-82ef-1bacb4e0b8e0" xmlns:ns3="f170e17a-6f96-4f5f-bfcc-c834871a7e7c" targetNamespace="http://schemas.microsoft.com/office/2006/metadata/properties" ma:root="true" ma:fieldsID="a7fa78dd8a3134d0b34f419c92835e52" ns2:_="" ns3:_="">
    <xsd:import namespace="73748afc-d503-4f95-82ef-1bacb4e0b8e0"/>
    <xsd:import namespace="f170e17a-6f96-4f5f-bfcc-c834871a7e7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748afc-d503-4f95-82ef-1bacb4e0b8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1f1625-ae5f-4790-9429-a47075c1c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70e17a-6f96-4f5f-bfcc-c834871a7e7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2991f9f-c312-4bc3-bb18-e0097d129e4b}" ma:internalName="TaxCatchAll" ma:showField="CatchAllData" ma:web="f170e17a-6f96-4f5f-bfcc-c834871a7e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748afc-d503-4f95-82ef-1bacb4e0b8e0">
      <Terms xmlns="http://schemas.microsoft.com/office/infopath/2007/PartnerControls"/>
    </lcf76f155ced4ddcb4097134ff3c332f>
    <TaxCatchAll xmlns="f170e17a-6f96-4f5f-bfcc-c834871a7e7c" xsi:nil="true"/>
  </documentManagement>
</p:properties>
</file>

<file path=customXml/itemProps1.xml><?xml version="1.0" encoding="utf-8"?>
<ds:datastoreItem xmlns:ds="http://schemas.openxmlformats.org/officeDocument/2006/customXml" ds:itemID="{1DD9B42E-4BD7-4F08-B6EF-4AB49163B4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748afc-d503-4f95-82ef-1bacb4e0b8e0"/>
    <ds:schemaRef ds:uri="f170e17a-6f96-4f5f-bfcc-c834871a7e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4360AE-1881-4202-A016-E6A367F3D513}">
  <ds:schemaRefs>
    <ds:schemaRef ds:uri="http://schemas.microsoft.com/sharepoint/v3/contenttype/forms"/>
  </ds:schemaRefs>
</ds:datastoreItem>
</file>

<file path=customXml/itemProps3.xml><?xml version="1.0" encoding="utf-8"?>
<ds:datastoreItem xmlns:ds="http://schemas.openxmlformats.org/officeDocument/2006/customXml" ds:itemID="{F7865D57-08D7-4AA9-8A55-C7CC13AE374E}">
  <ds:schemaRefs>
    <ds:schemaRef ds:uri="http://schemas.microsoft.com/office/2006/metadata/properties"/>
    <ds:schemaRef ds:uri="http://schemas.microsoft.com/office/infopath/2007/PartnerControls"/>
    <ds:schemaRef ds:uri="73748afc-d503-4f95-82ef-1bacb4e0b8e0"/>
    <ds:schemaRef ds:uri="f170e17a-6f96-4f5f-bfcc-c834871a7e7c"/>
  </ds:schemaRefs>
</ds:datastoreItem>
</file>

<file path=docProps/app.xml><?xml version="1.0" encoding="utf-8"?>
<Properties xmlns="http://schemas.openxmlformats.org/officeDocument/2006/extended-properties" xmlns:vt="http://schemas.openxmlformats.org/officeDocument/2006/docPropsVTypes">
  <TotalTime>10149</TotalTime>
  <Words>2867</Words>
  <Application>Microsoft Office PowerPoint</Application>
  <PresentationFormat>On-screen Show (16:9)</PresentationFormat>
  <Paragraphs>264</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Activate Wellbeing Toolkit  Additional Activities and Tools</vt:lpstr>
      <vt:lpstr>Optional Activities and Tools</vt:lpstr>
      <vt:lpstr>Multisolving Flower Planning and Evaluation Tool</vt:lpstr>
      <vt:lpstr>Multisolving Flower planning and evaluation tool</vt:lpstr>
      <vt:lpstr>PowerPoint Presentation</vt:lpstr>
      <vt:lpstr>PowerPoint Presentation</vt:lpstr>
      <vt:lpstr>PowerPoint Presentation</vt:lpstr>
      <vt:lpstr>PowerPoint Presentation</vt:lpstr>
      <vt:lpstr>Systems Thinking Iceberg</vt:lpstr>
      <vt:lpstr>PowerPoint Presentation</vt:lpstr>
      <vt:lpstr>PowerPoint Presentation</vt:lpstr>
      <vt:lpstr>PowerPoint Presentation</vt:lpstr>
      <vt:lpstr>Wellbeing Moments</vt:lpstr>
      <vt:lpstr>How are you feeling today?</vt:lpstr>
      <vt:lpstr>Movement break</vt:lpstr>
      <vt:lpstr>Mindfulness Moment</vt:lpstr>
      <vt:lpstr>Gradients of Agreement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Activate Wellbeing Toolkit  Unit  Date</dc:title>
  <cp:lastModifiedBy>Selby, Karen</cp:lastModifiedBy>
  <cp:revision>8</cp:revision>
  <dcterms:modified xsi:type="dcterms:W3CDTF">2023-10-04T18:46:46Z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0x01010057ADBA21F57B9A4FBE29192176043EB9</vt:lpwstr>
  </property>
</Properties>
</file>