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976746-32E4-20FA-27CC-9820EE6870CB}" v="2" dt="2024-01-03T23:06:29.017"/>
    <p1510:client id="{A7AF8E62-03F7-8C07-4B98-D98E7305E02D}" v="331" dt="2024-01-04T00:27:08.7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rvis, Emily" userId="S::emily.jarvis@ubc.ca::0e94510f-070c-4f12-bf57-4f659d03a51f" providerId="AD" clId="Web-{A7AF8E62-03F7-8C07-4B98-D98E7305E02D}"/>
    <pc:docChg chg="modSld">
      <pc:chgData name="Jarvis, Emily" userId="S::emily.jarvis@ubc.ca::0e94510f-070c-4f12-bf57-4f659d03a51f" providerId="AD" clId="Web-{A7AF8E62-03F7-8C07-4B98-D98E7305E02D}" dt="2024-01-04T00:27:08.744" v="338" actId="20577"/>
      <pc:docMkLst>
        <pc:docMk/>
      </pc:docMkLst>
      <pc:sldChg chg="modSp">
        <pc:chgData name="Jarvis, Emily" userId="S::emily.jarvis@ubc.ca::0e94510f-070c-4f12-bf57-4f659d03a51f" providerId="AD" clId="Web-{A7AF8E62-03F7-8C07-4B98-D98E7305E02D}" dt="2024-01-04T00:27:08.744" v="338" actId="20577"/>
        <pc:sldMkLst>
          <pc:docMk/>
          <pc:sldMk cId="2736090477" sldId="257"/>
        </pc:sldMkLst>
        <pc:spChg chg="mod">
          <ac:chgData name="Jarvis, Emily" userId="S::emily.jarvis@ubc.ca::0e94510f-070c-4f12-bf57-4f659d03a51f" providerId="AD" clId="Web-{A7AF8E62-03F7-8C07-4B98-D98E7305E02D}" dt="2024-01-04T00:25:17.697" v="237" actId="1076"/>
          <ac:spMkLst>
            <pc:docMk/>
            <pc:sldMk cId="2736090477" sldId="257"/>
            <ac:spMk id="3" creationId="{346B69B7-6B8A-6919-A815-21E56CB36D0E}"/>
          </ac:spMkLst>
        </pc:spChg>
        <pc:spChg chg="mod">
          <ac:chgData name="Jarvis, Emily" userId="S::emily.jarvis@ubc.ca::0e94510f-070c-4f12-bf57-4f659d03a51f" providerId="AD" clId="Web-{A7AF8E62-03F7-8C07-4B98-D98E7305E02D}" dt="2024-01-04T00:27:08.744" v="338" actId="20577"/>
          <ac:spMkLst>
            <pc:docMk/>
            <pc:sldMk cId="2736090477" sldId="257"/>
            <ac:spMk id="16" creationId="{C00255E8-5180-BECB-21CE-46F19F9DFEB4}"/>
          </ac:spMkLst>
        </pc:spChg>
      </pc:sldChg>
    </pc:docChg>
  </pc:docChgLst>
  <pc:docChgLst>
    <pc:chgData name="Jarvis, Emily" userId="S::emily.jarvis@ubc.ca::0e94510f-070c-4f12-bf57-4f659d03a51f" providerId="AD" clId="Web-{52976746-32E4-20FA-27CC-9820EE6870CB}"/>
    <pc:docChg chg="modSld">
      <pc:chgData name="Jarvis, Emily" userId="S::emily.jarvis@ubc.ca::0e94510f-070c-4f12-bf57-4f659d03a51f" providerId="AD" clId="Web-{52976746-32E4-20FA-27CC-9820EE6870CB}" dt="2024-01-03T23:06:29.017" v="1" actId="1076"/>
      <pc:docMkLst>
        <pc:docMk/>
      </pc:docMkLst>
      <pc:sldChg chg="modSp">
        <pc:chgData name="Jarvis, Emily" userId="S::emily.jarvis@ubc.ca::0e94510f-070c-4f12-bf57-4f659d03a51f" providerId="AD" clId="Web-{52976746-32E4-20FA-27CC-9820EE6870CB}" dt="2024-01-03T23:06:29.017" v="1" actId="1076"/>
        <pc:sldMkLst>
          <pc:docMk/>
          <pc:sldMk cId="2736090477" sldId="257"/>
        </pc:sldMkLst>
        <pc:grpChg chg="mod">
          <ac:chgData name="Jarvis, Emily" userId="S::emily.jarvis@ubc.ca::0e94510f-070c-4f12-bf57-4f659d03a51f" providerId="AD" clId="Web-{52976746-32E4-20FA-27CC-9820EE6870CB}" dt="2024-01-03T23:06:15.330" v="0" actId="1076"/>
          <ac:grpSpMkLst>
            <pc:docMk/>
            <pc:sldMk cId="2736090477" sldId="257"/>
            <ac:grpSpMk id="18" creationId="{4911115A-64F4-CC56-53D3-7E66A8225354}"/>
          </ac:grpSpMkLst>
        </pc:grpChg>
        <pc:picChg chg="mod">
          <ac:chgData name="Jarvis, Emily" userId="S::emily.jarvis@ubc.ca::0e94510f-070c-4f12-bf57-4f659d03a51f" providerId="AD" clId="Web-{52976746-32E4-20FA-27CC-9820EE6870CB}" dt="2024-01-03T23:06:29.017" v="1" actId="1076"/>
          <ac:picMkLst>
            <pc:docMk/>
            <pc:sldMk cId="2736090477" sldId="257"/>
            <ac:picMk id="20" creationId="{E88BFE20-0366-A448-7268-D1138FEBE3C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CFB1BC-C11D-AA3E-8EBD-6E99FE0CB8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0FC5B6-E0DB-149D-7F7F-AA39F093F3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5BE02E-344E-4960-A2A3-4F15362F4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B79C-95EF-244B-B11B-02B8A68F2316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93F41-862B-DA74-E800-1BDCC5C750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B166D-7986-224F-ED81-461ADFA36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F55F-40E7-7742-917A-60A47895F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3626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64C15-B6E6-26E8-2831-23B6882723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C3DF91-E338-EF76-56BC-0404517C8B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445AA-1BA1-3BE1-FEBB-30E52552E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B79C-95EF-244B-B11B-02B8A68F2316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091D51-D778-D19B-4DD9-5386801AD4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6B5F1-5693-9401-D0C4-E8B37EA7C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F55F-40E7-7742-917A-60A47895F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834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50A7009-4CBF-47CB-A4F8-088ED58A10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5E1A0FA-3C31-0415-846C-1F5488C3D5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299A5-A95A-2E42-03BC-DD16C3269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B79C-95EF-244B-B11B-02B8A68F2316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E3F7EE-9CB6-54D8-E4FE-CC3AC6663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F6579-9C4D-E759-B9FE-F2F7E05A3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F55F-40E7-7742-917A-60A47895F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572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CC054-9B11-E9D2-0588-473DF20AF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CD2588-D3CD-8214-8D41-338F99D3C6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22D745-DE2A-0A70-EFA1-30FAE5873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B79C-95EF-244B-B11B-02B8A68F2316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E92D13-C8A7-A965-D9AA-2ECCA1584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F6BA06-9AF8-A51D-5646-6D5ED3175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F55F-40E7-7742-917A-60A47895F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859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F8684-0109-3676-19F7-6F882E67F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427F2C-5FC7-8F1A-58FA-0395157DA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D2FF20-2277-70CF-16AB-557EB4717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B79C-95EF-244B-B11B-02B8A68F2316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EC1E5-D515-50E1-EF0B-AB886D5AF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47FA7-CD77-505F-DB5D-DE1341D7FC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F55F-40E7-7742-917A-60A47895F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397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63F11-9FEC-3838-BF44-6952EA2AF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CB4953-C103-691E-3FCC-0A04BD8FC9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B8C24E-D4D9-AF5D-964D-5D3DE79748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C0A774-9AF2-2E05-0A0D-FA4BFAEC8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B79C-95EF-244B-B11B-02B8A68F2316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154B01-A199-5760-26CE-6E91B9BF8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798F9F-B5B7-CFED-C5BD-413FA5364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F55F-40E7-7742-917A-60A47895F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088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4220B-82DB-E6BC-B832-12995BA54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7CE73C-52A5-B61D-D34E-9D0D84037C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D301E6-FB21-74F7-1142-1373551289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70658B4-451C-BF8A-6025-007AC843EC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E510F9-3200-53B2-2356-9B81A1832B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FB08C5-8910-2D96-BB89-528CE3FF1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B79C-95EF-244B-B11B-02B8A68F2316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B80A47-CD5A-539A-BD87-C5CA8F25E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93E4F5-D845-DA02-7CEC-95EDA7843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F55F-40E7-7742-917A-60A47895F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130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610A4-3F1B-2078-EF95-854E94618F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E3FA12-3125-C2B3-B72E-B529F5F41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B79C-95EF-244B-B11B-02B8A68F2316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ADED25-6847-2094-D386-BB2E22013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EC72B3-49E7-647B-1131-C99660B48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F55F-40E7-7742-917A-60A47895F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466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4F1F7E-BD97-F2BA-1D47-615F7749F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B79C-95EF-244B-B11B-02B8A68F2316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E3B783-7AA8-5EFE-A2E3-037816208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4477A3-0A27-1773-412B-B66C362B9C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F55F-40E7-7742-917A-60A47895F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720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14543-E7A8-9553-D07C-C75B7BD22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614B5-CEED-C02D-8106-AD4263A47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545E16-C0B0-E0BD-84C6-C17B64E2A5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06B76C-A88D-AD3E-62B8-F986BF954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B79C-95EF-244B-B11B-02B8A68F2316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41283A-4251-C27F-18BF-0524EA1E5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FEF68F-0D6B-3D48-8724-CD2CDF88D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F55F-40E7-7742-917A-60A47895F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773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2C447-7664-A502-69ED-15A314E64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AF6E9E0-331E-9139-5FF6-1998BD8688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4F87E8B-706F-9F04-6644-FDA9A36068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3FD0A0-0BFA-EC03-878C-02A388101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9B79C-95EF-244B-B11B-02B8A68F2316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39B239-841E-E8B0-8DC3-7E05F55F0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8ABE3B-2ACF-700F-285B-F314782D1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0EF55F-40E7-7742-917A-60A47895F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755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C40B49-F657-0423-2163-A071C8695B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346392-C0B3-A10F-CC72-8B8ADA504E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3C9D6-FD62-7921-1F88-516A6DE6C8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9B79C-95EF-244B-B11B-02B8A68F2316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26689-002F-C17F-306D-1A4D4411DE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79110C-C0FC-CB46-AF3D-C8B2CC71BF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EF55F-40E7-7742-917A-60A47895F8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030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2E140453-B928-8797-A3A3-10BBF7FC4713}"/>
              </a:ext>
            </a:extLst>
          </p:cNvPr>
          <p:cNvGrpSpPr/>
          <p:nvPr/>
        </p:nvGrpSpPr>
        <p:grpSpPr>
          <a:xfrm>
            <a:off x="0" y="0"/>
            <a:ext cx="12192000" cy="2148114"/>
            <a:chOff x="0" y="0"/>
            <a:chExt cx="12192000" cy="2148114"/>
          </a:xfrm>
        </p:grpSpPr>
        <p:pic>
          <p:nvPicPr>
            <p:cNvPr id="10" name="Picture 9" descr="A black and blue background with triangles&#10;&#10;Description automatically generated with medium confidence">
              <a:extLst>
                <a:ext uri="{FF2B5EF4-FFF2-40B4-BE49-F238E27FC236}">
                  <a16:creationId xmlns:a16="http://schemas.microsoft.com/office/drawing/2014/main" id="{6C45E54C-5AF5-7B39-5537-DB40BC4D3C2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80671"/>
            <a:stretch/>
          </p:blipFill>
          <p:spPr>
            <a:xfrm flipH="1">
              <a:off x="5000853" y="0"/>
              <a:ext cx="7191147" cy="2148114"/>
            </a:xfrm>
            <a:prstGeom prst="rect">
              <a:avLst/>
            </a:prstGeom>
          </p:spPr>
        </p:pic>
        <p:pic>
          <p:nvPicPr>
            <p:cNvPr id="11" name="Picture 10" descr="A black and blue background with triangles&#10;&#10;Description automatically generated with medium confidence">
              <a:extLst>
                <a:ext uri="{FF2B5EF4-FFF2-40B4-BE49-F238E27FC236}">
                  <a16:creationId xmlns:a16="http://schemas.microsoft.com/office/drawing/2014/main" id="{22688025-FD53-3551-BC26-F81D5EE668E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b="80671"/>
            <a:stretch/>
          </p:blipFill>
          <p:spPr>
            <a:xfrm>
              <a:off x="0" y="0"/>
              <a:ext cx="7191147" cy="2148114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C92BA2F4-C996-175C-5D35-1F887C4F8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0286" y="435447"/>
            <a:ext cx="10515600" cy="1325563"/>
          </a:xfrm>
        </p:spPr>
        <p:txBody>
          <a:bodyPr/>
          <a:lstStyle/>
          <a:p>
            <a:r>
              <a:rPr lang="en-CA" sz="4400" b="1">
                <a:solidFill>
                  <a:srgbClr val="00A896"/>
                </a:solidFill>
                <a:effectLst/>
                <a:latin typeface="Whitney" pitchFamily="2" charset="0"/>
              </a:rPr>
              <a:t>Wellbeing Breaks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B69B7-6B8A-6919-A815-21E56CB36D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5355" y="1675803"/>
            <a:ext cx="5257800" cy="21481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1600" b="1">
                <a:solidFill>
                  <a:srgbClr val="00A896"/>
                </a:solidFill>
                <a:effectLst/>
                <a:latin typeface="Whitney Salishan" pitchFamily="2" charset="0"/>
                <a:cs typeface="Whitney Salishan" pitchFamily="2" charset="0"/>
              </a:rPr>
              <a:t>Goal</a:t>
            </a:r>
            <a:r>
              <a:rPr lang="en-CA" sz="1600">
                <a:solidFill>
                  <a:srgbClr val="00A896"/>
                </a:solidFill>
                <a:effectLst/>
                <a:latin typeface="Whitney Salishan" pitchFamily="2" charset="0"/>
                <a:cs typeface="Whitney Salishan" pitchFamily="2" charset="0"/>
              </a:rPr>
              <a:t>: Integrate brief movement throughout the workday to reduce sedentary behaviour and improve physical and mental wellbeing in the UBC community.</a:t>
            </a:r>
          </a:p>
          <a:p>
            <a:r>
              <a:rPr lang="en-CA" sz="1600">
                <a:solidFill>
                  <a:srgbClr val="00A896"/>
                </a:solidFill>
                <a:latin typeface="Whitney Salishan" pitchFamily="2" charset="0"/>
                <a:cs typeface="Whitney Salishan" pitchFamily="2" charset="0"/>
              </a:rPr>
              <a:t>A commitment to provide a wellbeing break every 60-minutes in seated meetings, workshops, or gatherings</a:t>
            </a:r>
            <a:endParaRPr lang="en-US" sz="1600">
              <a:solidFill>
                <a:srgbClr val="00A896"/>
              </a:solidFill>
              <a:latin typeface="Whitney Salishan" pitchFamily="2" charset="0"/>
              <a:cs typeface="Whitney Salishan" pitchFamily="2" charset="0"/>
            </a:endParaRPr>
          </a:p>
          <a:p>
            <a:r>
              <a:rPr lang="en-US" sz="1600">
                <a:solidFill>
                  <a:srgbClr val="00A896"/>
                </a:solidFill>
                <a:latin typeface="Whitney Salishan" pitchFamily="2" charset="0"/>
                <a:cs typeface="Whitney Salishan" pitchFamily="2" charset="0"/>
              </a:rPr>
              <a:t>Breaks can be a guided movement break, mindful moment, or an opportunity for social connection</a:t>
            </a:r>
            <a:endParaRPr lang="en-CA" sz="1600">
              <a:solidFill>
                <a:srgbClr val="00A896"/>
              </a:solidFill>
              <a:latin typeface="Whitney Salishan" pitchFamily="2" charset="0"/>
              <a:cs typeface="Whitney Salishan" pitchFamily="2" charset="0"/>
            </a:endParaRPr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B99543C8-771B-DF61-BA7A-F036C654C1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31549" y="5363917"/>
            <a:ext cx="886279" cy="1373006"/>
          </a:xfrm>
          <a:prstGeom prst="rect">
            <a:avLst/>
          </a:prstGeom>
        </p:spPr>
      </p:pic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C00255E8-5180-BECB-21CE-46F19F9DFEB4}"/>
              </a:ext>
            </a:extLst>
          </p:cNvPr>
          <p:cNvSpPr txBox="1">
            <a:spLocks/>
          </p:cNvSpPr>
          <p:nvPr/>
        </p:nvSpPr>
        <p:spPr>
          <a:xfrm>
            <a:off x="6290447" y="1678364"/>
            <a:ext cx="5602409" cy="260354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CA" sz="1600" b="1" dirty="0">
                <a:solidFill>
                  <a:srgbClr val="00A896"/>
                </a:solidFill>
                <a:latin typeface="Whitney Salishan"/>
                <a:cs typeface="Whitney Salishan" pitchFamily="2" charset="0"/>
              </a:rPr>
              <a:t>Why Should We Provide Wellbeing Breaks</a:t>
            </a:r>
          </a:p>
          <a:p>
            <a:r>
              <a:rPr lang="en-CA" sz="1600" dirty="0">
                <a:solidFill>
                  <a:srgbClr val="00A896"/>
                </a:solidFill>
                <a:latin typeface="Whitney Salishan"/>
                <a:cs typeface="Whitney Salishan" pitchFamily="2" charset="0"/>
              </a:rPr>
              <a:t>Taking brief breaks can help to reduce stress, improve mood, improve productivity, and ultimately enhance mental wellbeing</a:t>
            </a:r>
          </a:p>
          <a:p>
            <a:r>
              <a:rPr lang="en-CA" sz="1600" dirty="0">
                <a:solidFill>
                  <a:srgbClr val="00A896"/>
                </a:solidFill>
                <a:latin typeface="Whitney Salishan"/>
                <a:cs typeface="Whitney Salishan" pitchFamily="2" charset="0"/>
              </a:rPr>
              <a:t>About 47% of UBC students and 25% of UBC faculty and staff were considered to have low mental wellbeing according to a 14-item self-reported measurement tool</a:t>
            </a:r>
          </a:p>
          <a:p>
            <a:r>
              <a:rPr lang="en-CA" sz="1600">
                <a:solidFill>
                  <a:srgbClr val="00A896"/>
                </a:solidFill>
                <a:latin typeface="Whitney Salishan"/>
                <a:cs typeface="Whitney Salishan" pitchFamily="2" charset="0"/>
              </a:rPr>
              <a:t>Only 1 in 7 UBC students and 1 in 4 UBC faculty and staff are meeting the sedentary </a:t>
            </a:r>
            <a:r>
              <a:rPr lang="en-CA" sz="1600" dirty="0">
                <a:solidFill>
                  <a:srgbClr val="00A896"/>
                </a:solidFill>
                <a:latin typeface="Whitney Salishan"/>
                <a:cs typeface="Whitney Salishan" pitchFamily="2" charset="0"/>
              </a:rPr>
              <a:t>behaviour recommendations of the Canadian 24-Hour Movement Guidelines</a:t>
            </a:r>
            <a:endParaRPr lang="en-CA" sz="1600">
              <a:latin typeface="Whitney Salishan"/>
              <a:ea typeface="Calibri"/>
              <a:cs typeface="Calibri"/>
            </a:endParaRPr>
          </a:p>
          <a:p>
            <a:r>
              <a:rPr lang="en-CA" sz="1600" dirty="0">
                <a:solidFill>
                  <a:srgbClr val="00A896"/>
                </a:solidFill>
                <a:latin typeface="Whitney Salishan"/>
                <a:cs typeface="Whitney Salishan" pitchFamily="2" charset="0"/>
              </a:rPr>
              <a:t>Demonstrates department’s commitment to wellbeing in the workplace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4911115A-64F4-CC56-53D3-7E66A8225354}"/>
              </a:ext>
            </a:extLst>
          </p:cNvPr>
          <p:cNvGrpSpPr/>
          <p:nvPr/>
        </p:nvGrpSpPr>
        <p:grpSpPr>
          <a:xfrm>
            <a:off x="1293798" y="3874906"/>
            <a:ext cx="4754577" cy="2807294"/>
            <a:chOff x="646114" y="2548876"/>
            <a:chExt cx="6560658" cy="3873677"/>
          </a:xfrm>
        </p:grpSpPr>
        <p:pic>
          <p:nvPicPr>
            <p:cNvPr id="15" name="Picture 14" descr="A diagram of benefits of wellbeing breaks in the workplace&#10;&#10;Description automatically generated">
              <a:extLst>
                <a:ext uri="{FF2B5EF4-FFF2-40B4-BE49-F238E27FC236}">
                  <a16:creationId xmlns:a16="http://schemas.microsoft.com/office/drawing/2014/main" id="{EF596D19-DC68-0FAD-5D25-1C298979E044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46114" y="2548876"/>
              <a:ext cx="6560658" cy="3873677"/>
            </a:xfrm>
            <a:prstGeom prst="rect">
              <a:avLst/>
            </a:prstGeom>
          </p:spPr>
        </p:pic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8BCCB0C3-9BE9-BE3B-CEE5-55111F4E9A8A}"/>
                </a:ext>
              </a:extLst>
            </p:cNvPr>
            <p:cNvSpPr/>
            <p:nvPr/>
          </p:nvSpPr>
          <p:spPr>
            <a:xfrm>
              <a:off x="6096000" y="6050420"/>
              <a:ext cx="1110772" cy="3721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0" name="Picture 19" descr="A white and blue text on a white background&#10;&#10;Description automatically generated">
            <a:extLst>
              <a:ext uri="{FF2B5EF4-FFF2-40B4-BE49-F238E27FC236}">
                <a16:creationId xmlns:a16="http://schemas.microsoft.com/office/drawing/2014/main" id="{E88BFE20-0366-A448-7268-D1138FEBE3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21185" y="4187603"/>
            <a:ext cx="1950482" cy="2543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0904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Wellbeing Breaks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Wellbeing Breaks</dc:title>
  <dc:creator>chungjer@student.ubc.ca</dc:creator>
  <cp:revision>67</cp:revision>
  <dcterms:created xsi:type="dcterms:W3CDTF">2023-12-12T20:28:02Z</dcterms:created>
  <dcterms:modified xsi:type="dcterms:W3CDTF">2024-01-04T00:27:10Z</dcterms:modified>
</cp:coreProperties>
</file>